
<file path=[Content_Types].xml><?xml version="1.0" encoding="utf-8"?>
<Types xmlns="http://schemas.openxmlformats.org/package/2006/content-types">
  <Default Extension="png" ContentType="image/png"/>
  <Default Extension="bin" ContentType="application/vnd.openxmlformats-officedocument.oleObject"/>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 id="2147483650" r:id="rId3"/>
  </p:sldMasterIdLst>
  <p:sldIdLst>
    <p:sldId id="256" r:id="rId4"/>
    <p:sldId id="257" r:id="rId5"/>
    <p:sldId id="258" r:id="rId6"/>
    <p:sldId id="260" r:id="rId7"/>
    <p:sldId id="261" r:id="rId8"/>
    <p:sldId id="262" r:id="rId9"/>
    <p:sldId id="263" r:id="rId10"/>
    <p:sldId id="283"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9144000" cy="6858000" type="screen4x3"/>
  <p:notesSz cx="6858000" cy="9144000"/>
  <p:defaultTextStyle>
    <a:defPPr>
      <a:defRPr lang="en-US"/>
    </a:defPPr>
    <a:lvl1pPr algn="ctr" rtl="0" fontAlgn="base">
      <a:spcBef>
        <a:spcPct val="0"/>
      </a:spcBef>
      <a:spcAft>
        <a:spcPct val="0"/>
      </a:spcAft>
      <a:defRPr sz="3200" kern="1200">
        <a:solidFill>
          <a:srgbClr val="000000"/>
        </a:solidFill>
        <a:latin typeface="Gill Sans" charset="0"/>
        <a:ea typeface="ヒラギノ角ゴ ProN W3" charset="0"/>
        <a:cs typeface="ヒラギノ角ゴ ProN W3" charset="0"/>
        <a:sym typeface="Gill Sans" charset="0"/>
      </a:defRPr>
    </a:lvl1pPr>
    <a:lvl2pPr marL="457200" algn="ctr" rtl="0" fontAlgn="base">
      <a:spcBef>
        <a:spcPct val="0"/>
      </a:spcBef>
      <a:spcAft>
        <a:spcPct val="0"/>
      </a:spcAft>
      <a:defRPr sz="3200" kern="1200">
        <a:solidFill>
          <a:srgbClr val="000000"/>
        </a:solidFill>
        <a:latin typeface="Gill Sans" charset="0"/>
        <a:ea typeface="ヒラギノ角ゴ ProN W3" charset="0"/>
        <a:cs typeface="ヒラギノ角ゴ ProN W3" charset="0"/>
        <a:sym typeface="Gill Sans" charset="0"/>
      </a:defRPr>
    </a:lvl2pPr>
    <a:lvl3pPr marL="914400" algn="ctr" rtl="0" fontAlgn="base">
      <a:spcBef>
        <a:spcPct val="0"/>
      </a:spcBef>
      <a:spcAft>
        <a:spcPct val="0"/>
      </a:spcAft>
      <a:defRPr sz="3200" kern="1200">
        <a:solidFill>
          <a:srgbClr val="000000"/>
        </a:solidFill>
        <a:latin typeface="Gill Sans" charset="0"/>
        <a:ea typeface="ヒラギノ角ゴ ProN W3" charset="0"/>
        <a:cs typeface="ヒラギノ角ゴ ProN W3" charset="0"/>
        <a:sym typeface="Gill Sans" charset="0"/>
      </a:defRPr>
    </a:lvl3pPr>
    <a:lvl4pPr marL="1371600" algn="ctr" rtl="0" fontAlgn="base">
      <a:spcBef>
        <a:spcPct val="0"/>
      </a:spcBef>
      <a:spcAft>
        <a:spcPct val="0"/>
      </a:spcAft>
      <a:defRPr sz="3200" kern="1200">
        <a:solidFill>
          <a:srgbClr val="000000"/>
        </a:solidFill>
        <a:latin typeface="Gill Sans" charset="0"/>
        <a:ea typeface="ヒラギノ角ゴ ProN W3" charset="0"/>
        <a:cs typeface="ヒラギノ角ゴ ProN W3" charset="0"/>
        <a:sym typeface="Gill Sans" charset="0"/>
      </a:defRPr>
    </a:lvl4pPr>
    <a:lvl5pPr marL="1828800" algn="ctr" rtl="0" fontAlgn="base">
      <a:spcBef>
        <a:spcPct val="0"/>
      </a:spcBef>
      <a:spcAft>
        <a:spcPct val="0"/>
      </a:spcAft>
      <a:defRPr sz="3200" kern="1200">
        <a:solidFill>
          <a:srgbClr val="000000"/>
        </a:solidFill>
        <a:latin typeface="Gill Sans" charset="0"/>
        <a:ea typeface="ヒラギノ角ゴ ProN W3" charset="0"/>
        <a:cs typeface="ヒラギノ角ゴ ProN W3" charset="0"/>
        <a:sym typeface="Gill Sans" charset="0"/>
      </a:defRPr>
    </a:lvl5pPr>
    <a:lvl6pPr marL="2286000" algn="l" defTabSz="914400" rtl="0" eaLnBrk="1" latinLnBrk="0" hangingPunct="1">
      <a:defRPr sz="3200" kern="1200">
        <a:solidFill>
          <a:srgbClr val="000000"/>
        </a:solidFill>
        <a:latin typeface="Gill Sans" charset="0"/>
        <a:ea typeface="ヒラギノ角ゴ ProN W3" charset="0"/>
        <a:cs typeface="ヒラギノ角ゴ ProN W3" charset="0"/>
        <a:sym typeface="Gill Sans" charset="0"/>
      </a:defRPr>
    </a:lvl6pPr>
    <a:lvl7pPr marL="2743200" algn="l" defTabSz="914400" rtl="0" eaLnBrk="1" latinLnBrk="0" hangingPunct="1">
      <a:defRPr sz="3200" kern="1200">
        <a:solidFill>
          <a:srgbClr val="000000"/>
        </a:solidFill>
        <a:latin typeface="Gill Sans" charset="0"/>
        <a:ea typeface="ヒラギノ角ゴ ProN W3" charset="0"/>
        <a:cs typeface="ヒラギノ角ゴ ProN W3" charset="0"/>
        <a:sym typeface="Gill Sans" charset="0"/>
      </a:defRPr>
    </a:lvl7pPr>
    <a:lvl8pPr marL="3200400" algn="l" defTabSz="914400" rtl="0" eaLnBrk="1" latinLnBrk="0" hangingPunct="1">
      <a:defRPr sz="3200" kern="1200">
        <a:solidFill>
          <a:srgbClr val="000000"/>
        </a:solidFill>
        <a:latin typeface="Gill Sans" charset="0"/>
        <a:ea typeface="ヒラギノ角ゴ ProN W3" charset="0"/>
        <a:cs typeface="ヒラギノ角ゴ ProN W3" charset="0"/>
        <a:sym typeface="Gill Sans" charset="0"/>
      </a:defRPr>
    </a:lvl8pPr>
    <a:lvl9pPr marL="3657600" algn="l" defTabSz="914400" rtl="0" eaLnBrk="1" latinLnBrk="0" hangingPunct="1">
      <a:defRPr sz="3200" kern="1200">
        <a:solidFill>
          <a:srgbClr val="000000"/>
        </a:solidFill>
        <a:latin typeface="Gill Sans" charset="0"/>
        <a:ea typeface="ヒラギノ角ゴ ProN W3" charset="0"/>
        <a:cs typeface="ヒラギノ角ゴ ProN W3" charset="0"/>
        <a:sym typeface="Gill San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2" d="100"/>
          <a:sy n="122" d="100"/>
        </p:scale>
        <p:origin x="-129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a:pPr>
            <a:r>
              <a:rPr lang="en-US" altLang="zh-TW" baseline="0" dirty="0" smtClean="0"/>
              <a:t>Cause </a:t>
            </a:r>
            <a:r>
              <a:rPr lang="en-US" altLang="zh-TW" baseline="0" dirty="0"/>
              <a:t>of Experience Ending</a:t>
            </a:r>
            <a:endParaRPr lang="zh-TW" altLang="en-US" dirty="0"/>
          </a:p>
        </c:rich>
      </c:tx>
      <c:layout/>
      <c:overlay val="0"/>
    </c:title>
    <c:autoTitleDeleted val="0"/>
    <c:plotArea>
      <c:layout/>
      <c:barChart>
        <c:barDir val="col"/>
        <c:grouping val="clustered"/>
        <c:varyColors val="0"/>
        <c:ser>
          <c:idx val="0"/>
          <c:order val="0"/>
          <c:invertIfNegative val="0"/>
          <c:dLbls>
            <c:showLegendKey val="0"/>
            <c:showVal val="1"/>
            <c:showCatName val="0"/>
            <c:showSerName val="0"/>
            <c:showPercent val="0"/>
            <c:showBubbleSize val="0"/>
            <c:showLeaderLines val="0"/>
          </c:dLbls>
          <c:cat>
            <c:strRef>
              <c:f>Sheet1!$B$1:$E$1</c:f>
              <c:strCache>
                <c:ptCount val="4"/>
                <c:pt idx="0">
                  <c:v>Turnedoff/Media Ended</c:v>
                </c:pt>
                <c:pt idx="1">
                  <c:v>Environment Changed</c:v>
                </c:pt>
                <c:pt idx="2">
                  <c:v>Exterior distractions</c:v>
                </c:pt>
                <c:pt idx="3">
                  <c:v>Combined/Unexplained</c:v>
                </c:pt>
              </c:strCache>
            </c:strRef>
          </c:cat>
          <c:val>
            <c:numRef>
              <c:f>Sheet1!$B$2:$E$2</c:f>
              <c:numCache>
                <c:formatCode>General</c:formatCode>
                <c:ptCount val="4"/>
                <c:pt idx="0">
                  <c:v>21</c:v>
                </c:pt>
                <c:pt idx="1">
                  <c:v>17</c:v>
                </c:pt>
                <c:pt idx="2">
                  <c:v>8</c:v>
                </c:pt>
                <c:pt idx="3">
                  <c:v>3</c:v>
                </c:pt>
              </c:numCache>
            </c:numRef>
          </c:val>
        </c:ser>
        <c:dLbls>
          <c:showLegendKey val="0"/>
          <c:showVal val="0"/>
          <c:showCatName val="0"/>
          <c:showSerName val="0"/>
          <c:showPercent val="0"/>
          <c:showBubbleSize val="0"/>
        </c:dLbls>
        <c:gapWidth val="100"/>
        <c:axId val="88923520"/>
        <c:axId val="89879680"/>
      </c:barChart>
      <c:catAx>
        <c:axId val="88923520"/>
        <c:scaling>
          <c:orientation val="minMax"/>
        </c:scaling>
        <c:delete val="0"/>
        <c:axPos val="b"/>
        <c:majorTickMark val="out"/>
        <c:minorTickMark val="none"/>
        <c:tickLblPos val="nextTo"/>
        <c:crossAx val="89879680"/>
        <c:crosses val="autoZero"/>
        <c:auto val="1"/>
        <c:lblAlgn val="ctr"/>
        <c:lblOffset val="100"/>
        <c:noMultiLvlLbl val="0"/>
      </c:catAx>
      <c:valAx>
        <c:axId val="89879680"/>
        <c:scaling>
          <c:orientation val="minMax"/>
        </c:scaling>
        <c:delete val="0"/>
        <c:axPos val="l"/>
        <c:majorGridlines/>
        <c:numFmt formatCode="General" sourceLinked="1"/>
        <c:majorTickMark val="out"/>
        <c:minorTickMark val="none"/>
        <c:tickLblPos val="nextTo"/>
        <c:crossAx val="88923520"/>
        <c:crosses val="autoZero"/>
        <c:crossBetween val="between"/>
      </c:valAx>
    </c:plotArea>
    <c:plotVisOnly val="1"/>
    <c:dispBlanksAs val="zero"/>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6313611840186703E-2"/>
          <c:y val="2.2817460317460299E-2"/>
          <c:w val="0.85422462817147904"/>
          <c:h val="0.86134920634920698"/>
        </c:manualLayout>
      </c:layout>
      <c:barChart>
        <c:barDir val="col"/>
        <c:grouping val="clustered"/>
        <c:varyColors val="0"/>
        <c:ser>
          <c:idx val="0"/>
          <c:order val="0"/>
          <c:tx>
            <c:strRef>
              <c:f>Sheet1!$B$1</c:f>
              <c:strCache>
                <c:ptCount val="1"/>
                <c:pt idx="0">
                  <c:v>Number of Responses</c:v>
                </c:pt>
              </c:strCache>
            </c:strRef>
          </c:tx>
          <c:spPr>
            <a:solidFill>
              <a:schemeClr val="tx2">
                <a:lumMod val="60000"/>
                <a:lumOff val="40000"/>
              </a:schemeClr>
            </a:solidFill>
          </c:spPr>
          <c:invertIfNegative val="0"/>
          <c:dLbls>
            <c:showLegendKey val="0"/>
            <c:showVal val="1"/>
            <c:showCatName val="0"/>
            <c:showSerName val="0"/>
            <c:showPercent val="0"/>
            <c:showBubbleSize val="0"/>
            <c:showLeaderLines val="0"/>
          </c:dLbls>
          <c:cat>
            <c:numRef>
              <c:f>Sheet1!$A$2:$A$8</c:f>
              <c:numCache>
                <c:formatCode>General</c:formatCode>
                <c:ptCount val="7"/>
                <c:pt idx="0">
                  <c:v>1</c:v>
                </c:pt>
                <c:pt idx="1">
                  <c:v>2</c:v>
                </c:pt>
                <c:pt idx="2">
                  <c:v>3</c:v>
                </c:pt>
                <c:pt idx="3">
                  <c:v>4</c:v>
                </c:pt>
                <c:pt idx="4">
                  <c:v>5</c:v>
                </c:pt>
                <c:pt idx="5">
                  <c:v>6</c:v>
                </c:pt>
                <c:pt idx="6">
                  <c:v>7</c:v>
                </c:pt>
              </c:numCache>
            </c:numRef>
          </c:cat>
          <c:val>
            <c:numRef>
              <c:f>Sheet1!$B$2:$B$8</c:f>
              <c:numCache>
                <c:formatCode>General</c:formatCode>
                <c:ptCount val="7"/>
                <c:pt idx="0">
                  <c:v>5</c:v>
                </c:pt>
                <c:pt idx="1">
                  <c:v>7</c:v>
                </c:pt>
                <c:pt idx="2">
                  <c:v>3</c:v>
                </c:pt>
                <c:pt idx="3">
                  <c:v>5</c:v>
                </c:pt>
                <c:pt idx="4">
                  <c:v>11</c:v>
                </c:pt>
                <c:pt idx="5">
                  <c:v>7</c:v>
                </c:pt>
                <c:pt idx="6">
                  <c:v>8</c:v>
                </c:pt>
              </c:numCache>
            </c:numRef>
          </c:val>
        </c:ser>
        <c:dLbls>
          <c:showLegendKey val="0"/>
          <c:showVal val="0"/>
          <c:showCatName val="0"/>
          <c:showSerName val="0"/>
          <c:showPercent val="0"/>
          <c:showBubbleSize val="0"/>
        </c:dLbls>
        <c:gapWidth val="150"/>
        <c:axId val="145560320"/>
        <c:axId val="145561856"/>
      </c:barChart>
      <c:catAx>
        <c:axId val="145560320"/>
        <c:scaling>
          <c:orientation val="minMax"/>
        </c:scaling>
        <c:delete val="0"/>
        <c:axPos val="b"/>
        <c:numFmt formatCode="General" sourceLinked="1"/>
        <c:majorTickMark val="out"/>
        <c:minorTickMark val="none"/>
        <c:tickLblPos val="nextTo"/>
        <c:crossAx val="145561856"/>
        <c:crosses val="autoZero"/>
        <c:auto val="1"/>
        <c:lblAlgn val="ctr"/>
        <c:lblOffset val="100"/>
        <c:noMultiLvlLbl val="0"/>
      </c:catAx>
      <c:valAx>
        <c:axId val="145561856"/>
        <c:scaling>
          <c:orientation val="minMax"/>
        </c:scaling>
        <c:delete val="0"/>
        <c:axPos val="l"/>
        <c:majorGridlines/>
        <c:numFmt formatCode="General" sourceLinked="1"/>
        <c:majorTickMark val="out"/>
        <c:minorTickMark val="none"/>
        <c:tickLblPos val="nextTo"/>
        <c:crossAx val="145560320"/>
        <c:crosses val="autoZero"/>
        <c:crossBetween val="between"/>
      </c:valAx>
      <c:spPr>
        <a:ln>
          <a:noFill/>
        </a:ln>
      </c:spPr>
    </c:plotArea>
    <c:plotVisOnly val="1"/>
    <c:dispBlanksAs val="gap"/>
    <c:showDLblsOverMax val="0"/>
  </c:chart>
  <c:externalData r:id="rId2">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30184CFA-D5C5-415C-A50A-37AE577C3F2C}" type="slidenum">
              <a:rPr lang="en-US"/>
              <a:pPr/>
              <a:t>‹#›</a:t>
            </a:fld>
            <a:endParaRPr lang="en-US"/>
          </a:p>
        </p:txBody>
      </p:sp>
    </p:spTree>
    <p:extLst>
      <p:ext uri="{BB962C8B-B14F-4D97-AF65-F5344CB8AC3E}">
        <p14:creationId xmlns:p14="http://schemas.microsoft.com/office/powerpoint/2010/main" val="363035159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8A4F48D0-8A47-4DA4-959F-2930ED3562E9}" type="slidenum">
              <a:rPr lang="en-US"/>
              <a:pPr/>
              <a:t>‹#›</a:t>
            </a:fld>
            <a:endParaRPr lang="en-US"/>
          </a:p>
        </p:txBody>
      </p:sp>
    </p:spTree>
    <p:extLst>
      <p:ext uri="{BB962C8B-B14F-4D97-AF65-F5344CB8AC3E}">
        <p14:creationId xmlns:p14="http://schemas.microsoft.com/office/powerpoint/2010/main" val="281390161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7575" y="1730375"/>
            <a:ext cx="1725613" cy="1203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5975" y="1730375"/>
            <a:ext cx="5029200" cy="1203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95C2C984-FE59-411F-9D2E-B6C322189DCA}" type="slidenum">
              <a:rPr lang="en-US"/>
              <a:pPr/>
              <a:t>‹#›</a:t>
            </a:fld>
            <a:endParaRPr lang="en-US"/>
          </a:p>
        </p:txBody>
      </p:sp>
    </p:spTree>
    <p:extLst>
      <p:ext uri="{BB962C8B-B14F-4D97-AF65-F5344CB8AC3E}">
        <p14:creationId xmlns:p14="http://schemas.microsoft.com/office/powerpoint/2010/main" val="84600753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24ADDE39-7850-4656-9E9B-AAE8744CC566}" type="slidenum">
              <a:rPr lang="en-US"/>
              <a:pPr/>
              <a:t>‹#›</a:t>
            </a:fld>
            <a:endParaRPr lang="en-US"/>
          </a:p>
        </p:txBody>
      </p:sp>
    </p:spTree>
    <p:extLst>
      <p:ext uri="{BB962C8B-B14F-4D97-AF65-F5344CB8AC3E}">
        <p14:creationId xmlns:p14="http://schemas.microsoft.com/office/powerpoint/2010/main" val="3375520401"/>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FAC07FF-6EAB-445A-8E81-4928F7D4CB61}" type="slidenum">
              <a:rPr lang="en-US"/>
              <a:pPr/>
              <a:t>‹#›</a:t>
            </a:fld>
            <a:endParaRPr lang="en-US"/>
          </a:p>
        </p:txBody>
      </p:sp>
    </p:spTree>
    <p:extLst>
      <p:ext uri="{BB962C8B-B14F-4D97-AF65-F5344CB8AC3E}">
        <p14:creationId xmlns:p14="http://schemas.microsoft.com/office/powerpoint/2010/main" val="71317679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8B78043E-C128-4D4E-9E91-6585735129A8}" type="slidenum">
              <a:rPr lang="en-US"/>
              <a:pPr/>
              <a:t>‹#›</a:t>
            </a:fld>
            <a:endParaRPr lang="en-US"/>
          </a:p>
        </p:txBody>
      </p:sp>
    </p:spTree>
    <p:extLst>
      <p:ext uri="{BB962C8B-B14F-4D97-AF65-F5344CB8AC3E}">
        <p14:creationId xmlns:p14="http://schemas.microsoft.com/office/powerpoint/2010/main" val="3199704702"/>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DF81B636-FBD7-457F-BC9E-3149108A6DE1}" type="slidenum">
              <a:rPr lang="en-US"/>
              <a:pPr/>
              <a:t>‹#›</a:t>
            </a:fld>
            <a:endParaRPr lang="en-US"/>
          </a:p>
        </p:txBody>
      </p:sp>
    </p:spTree>
    <p:extLst>
      <p:ext uri="{BB962C8B-B14F-4D97-AF65-F5344CB8AC3E}">
        <p14:creationId xmlns:p14="http://schemas.microsoft.com/office/powerpoint/2010/main" val="141565274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047D5FD1-1557-4311-A553-970C3B3202DB}" type="slidenum">
              <a:rPr lang="en-US"/>
              <a:pPr/>
              <a:t>‹#›</a:t>
            </a:fld>
            <a:endParaRPr lang="en-US"/>
          </a:p>
        </p:txBody>
      </p:sp>
    </p:spTree>
    <p:extLst>
      <p:ext uri="{BB962C8B-B14F-4D97-AF65-F5344CB8AC3E}">
        <p14:creationId xmlns:p14="http://schemas.microsoft.com/office/powerpoint/2010/main" val="537800089"/>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2EA3C7E5-2A50-4711-9368-14D435EFEBA2}" type="slidenum">
              <a:rPr lang="en-US"/>
              <a:pPr/>
              <a:t>‹#›</a:t>
            </a:fld>
            <a:endParaRPr lang="en-US"/>
          </a:p>
        </p:txBody>
      </p:sp>
    </p:spTree>
    <p:extLst>
      <p:ext uri="{BB962C8B-B14F-4D97-AF65-F5344CB8AC3E}">
        <p14:creationId xmlns:p14="http://schemas.microsoft.com/office/powerpoint/2010/main" val="312327612"/>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48BF11CB-9EEA-4FFD-97C2-6398963CC0C4}" type="slidenum">
              <a:rPr lang="en-US"/>
              <a:pPr/>
              <a:t>‹#›</a:t>
            </a:fld>
            <a:endParaRPr lang="en-US"/>
          </a:p>
        </p:txBody>
      </p:sp>
    </p:spTree>
    <p:extLst>
      <p:ext uri="{BB962C8B-B14F-4D97-AF65-F5344CB8AC3E}">
        <p14:creationId xmlns:p14="http://schemas.microsoft.com/office/powerpoint/2010/main" val="738179362"/>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73616C37-189A-41CC-8D00-90CA2E1A7717}" type="slidenum">
              <a:rPr lang="en-US"/>
              <a:pPr/>
              <a:t>‹#›</a:t>
            </a:fld>
            <a:endParaRPr lang="en-US"/>
          </a:p>
        </p:txBody>
      </p:sp>
    </p:spTree>
    <p:extLst>
      <p:ext uri="{BB962C8B-B14F-4D97-AF65-F5344CB8AC3E}">
        <p14:creationId xmlns:p14="http://schemas.microsoft.com/office/powerpoint/2010/main" val="163200829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C2339CB0-3462-4BED-B6A7-F834B7E0EDAB}" type="slidenum">
              <a:rPr lang="en-US"/>
              <a:pPr/>
              <a:t>‹#›</a:t>
            </a:fld>
            <a:endParaRPr lang="en-US"/>
          </a:p>
        </p:txBody>
      </p:sp>
    </p:spTree>
    <p:extLst>
      <p:ext uri="{BB962C8B-B14F-4D97-AF65-F5344CB8AC3E}">
        <p14:creationId xmlns:p14="http://schemas.microsoft.com/office/powerpoint/2010/main" val="224610707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7FBB80F1-8D82-4BF0-BDF5-4D92FD4E5AF9}" type="slidenum">
              <a:rPr lang="en-US"/>
              <a:pPr/>
              <a:t>‹#›</a:t>
            </a:fld>
            <a:endParaRPr lang="en-US"/>
          </a:p>
        </p:txBody>
      </p:sp>
    </p:spTree>
    <p:extLst>
      <p:ext uri="{BB962C8B-B14F-4D97-AF65-F5344CB8AC3E}">
        <p14:creationId xmlns:p14="http://schemas.microsoft.com/office/powerpoint/2010/main" val="4162940897"/>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A837200-E3B6-4417-83C9-927737847C71}" type="slidenum">
              <a:rPr lang="en-US"/>
              <a:pPr/>
              <a:t>‹#›</a:t>
            </a:fld>
            <a:endParaRPr lang="en-US"/>
          </a:p>
        </p:txBody>
      </p:sp>
    </p:spTree>
    <p:extLst>
      <p:ext uri="{BB962C8B-B14F-4D97-AF65-F5344CB8AC3E}">
        <p14:creationId xmlns:p14="http://schemas.microsoft.com/office/powerpoint/2010/main" val="284165703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0"/>
            <a:ext cx="20574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019800" cy="61261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8E494CC-FA86-442C-AB30-3CB9316283B8}" type="slidenum">
              <a:rPr lang="en-US"/>
              <a:pPr/>
              <a:t>‹#›</a:t>
            </a:fld>
            <a:endParaRPr lang="en-US"/>
          </a:p>
        </p:txBody>
      </p:sp>
    </p:spTree>
    <p:extLst>
      <p:ext uri="{BB962C8B-B14F-4D97-AF65-F5344CB8AC3E}">
        <p14:creationId xmlns:p14="http://schemas.microsoft.com/office/powerpoint/2010/main" val="213627624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5C58992F-3AE3-42C5-B56B-2125652CDD59}" type="slidenum">
              <a:rPr lang="en-US"/>
              <a:pPr/>
              <a:t>‹#›</a:t>
            </a:fld>
            <a:endParaRPr lang="en-US"/>
          </a:p>
        </p:txBody>
      </p:sp>
    </p:spTree>
    <p:extLst>
      <p:ext uri="{BB962C8B-B14F-4D97-AF65-F5344CB8AC3E}">
        <p14:creationId xmlns:p14="http://schemas.microsoft.com/office/powerpoint/2010/main" val="3340113228"/>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62BE7C9B-56CE-4198-9200-DE4BF6C23BC6}" type="slidenum">
              <a:rPr lang="en-US"/>
              <a:pPr/>
              <a:t>‹#›</a:t>
            </a:fld>
            <a:endParaRPr lang="en-US"/>
          </a:p>
        </p:txBody>
      </p:sp>
    </p:spTree>
    <p:extLst>
      <p:ext uri="{BB962C8B-B14F-4D97-AF65-F5344CB8AC3E}">
        <p14:creationId xmlns:p14="http://schemas.microsoft.com/office/powerpoint/2010/main" val="3928945144"/>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4C4DF49F-C890-45FC-8FB4-920C55592FE9}" type="slidenum">
              <a:rPr lang="en-US"/>
              <a:pPr/>
              <a:t>‹#›</a:t>
            </a:fld>
            <a:endParaRPr lang="en-US"/>
          </a:p>
        </p:txBody>
      </p:sp>
    </p:spTree>
    <p:extLst>
      <p:ext uri="{BB962C8B-B14F-4D97-AF65-F5344CB8AC3E}">
        <p14:creationId xmlns:p14="http://schemas.microsoft.com/office/powerpoint/2010/main" val="2777194599"/>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22325" y="1100138"/>
            <a:ext cx="3684588" cy="35798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100138"/>
            <a:ext cx="3684587" cy="35798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1733811A-7251-42CB-9E58-5949BD9A8BBB}" type="slidenum">
              <a:rPr lang="en-US"/>
              <a:pPr/>
              <a:t>‹#›</a:t>
            </a:fld>
            <a:endParaRPr lang="en-US"/>
          </a:p>
        </p:txBody>
      </p:sp>
    </p:spTree>
    <p:extLst>
      <p:ext uri="{BB962C8B-B14F-4D97-AF65-F5344CB8AC3E}">
        <p14:creationId xmlns:p14="http://schemas.microsoft.com/office/powerpoint/2010/main" val="4273997521"/>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FE45F396-D794-466D-BFA3-325F4E8AAC2C}" type="slidenum">
              <a:rPr lang="en-US"/>
              <a:pPr/>
              <a:t>‹#›</a:t>
            </a:fld>
            <a:endParaRPr lang="en-US"/>
          </a:p>
        </p:txBody>
      </p:sp>
    </p:spTree>
    <p:extLst>
      <p:ext uri="{BB962C8B-B14F-4D97-AF65-F5344CB8AC3E}">
        <p14:creationId xmlns:p14="http://schemas.microsoft.com/office/powerpoint/2010/main" val="586540218"/>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C8CB1EC8-B03F-46A0-9BBD-BEEF091CD2C2}" type="slidenum">
              <a:rPr lang="en-US"/>
              <a:pPr/>
              <a:t>‹#›</a:t>
            </a:fld>
            <a:endParaRPr lang="en-US"/>
          </a:p>
        </p:txBody>
      </p:sp>
    </p:spTree>
    <p:extLst>
      <p:ext uri="{BB962C8B-B14F-4D97-AF65-F5344CB8AC3E}">
        <p14:creationId xmlns:p14="http://schemas.microsoft.com/office/powerpoint/2010/main" val="36500400"/>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B00A60F0-B90E-49BA-A183-AFB98426DB60}" type="slidenum">
              <a:rPr lang="en-US"/>
              <a:pPr/>
              <a:t>‹#›</a:t>
            </a:fld>
            <a:endParaRPr lang="en-US"/>
          </a:p>
        </p:txBody>
      </p:sp>
    </p:spTree>
    <p:extLst>
      <p:ext uri="{BB962C8B-B14F-4D97-AF65-F5344CB8AC3E}">
        <p14:creationId xmlns:p14="http://schemas.microsoft.com/office/powerpoint/2010/main" val="202010179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B6F2734D-80A1-428F-800E-F9B4B526116D}" type="slidenum">
              <a:rPr lang="en-US"/>
              <a:pPr/>
              <a:t>‹#›</a:t>
            </a:fld>
            <a:endParaRPr lang="en-US"/>
          </a:p>
        </p:txBody>
      </p:sp>
    </p:spTree>
    <p:extLst>
      <p:ext uri="{BB962C8B-B14F-4D97-AF65-F5344CB8AC3E}">
        <p14:creationId xmlns:p14="http://schemas.microsoft.com/office/powerpoint/2010/main" val="179006279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7E6A45A8-0F19-4F4E-905F-D94CBB831AFD}" type="slidenum">
              <a:rPr lang="en-US"/>
              <a:pPr/>
              <a:t>‹#›</a:t>
            </a:fld>
            <a:endParaRPr lang="en-US"/>
          </a:p>
        </p:txBody>
      </p:sp>
    </p:spTree>
    <p:extLst>
      <p:ext uri="{BB962C8B-B14F-4D97-AF65-F5344CB8AC3E}">
        <p14:creationId xmlns:p14="http://schemas.microsoft.com/office/powerpoint/2010/main" val="3147454715"/>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853830B-C594-46CE-9272-EC46D398DDC7}" type="slidenum">
              <a:rPr lang="en-US"/>
              <a:pPr/>
              <a:t>‹#›</a:t>
            </a:fld>
            <a:endParaRPr lang="en-US"/>
          </a:p>
        </p:txBody>
      </p:sp>
    </p:spTree>
    <p:extLst>
      <p:ext uri="{BB962C8B-B14F-4D97-AF65-F5344CB8AC3E}">
        <p14:creationId xmlns:p14="http://schemas.microsoft.com/office/powerpoint/2010/main" val="1325666927"/>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6F0BE306-A035-4779-BC0D-C9064791E1CF}" type="slidenum">
              <a:rPr lang="en-US"/>
              <a:pPr/>
              <a:t>‹#›</a:t>
            </a:fld>
            <a:endParaRPr lang="en-US"/>
          </a:p>
        </p:txBody>
      </p:sp>
    </p:spTree>
    <p:extLst>
      <p:ext uri="{BB962C8B-B14F-4D97-AF65-F5344CB8AC3E}">
        <p14:creationId xmlns:p14="http://schemas.microsoft.com/office/powerpoint/2010/main" val="1040179968"/>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64300" y="0"/>
            <a:ext cx="1879600" cy="4679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22325" y="0"/>
            <a:ext cx="5489575" cy="4679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FBF9146D-D55E-46D4-9A4D-A5AB7F3736AC}" type="slidenum">
              <a:rPr lang="en-US"/>
              <a:pPr/>
              <a:t>‹#›</a:t>
            </a:fld>
            <a:endParaRPr lang="en-US"/>
          </a:p>
        </p:txBody>
      </p:sp>
    </p:spTree>
    <p:extLst>
      <p:ext uri="{BB962C8B-B14F-4D97-AF65-F5344CB8AC3E}">
        <p14:creationId xmlns:p14="http://schemas.microsoft.com/office/powerpoint/2010/main" val="135891549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11263" y="2470150"/>
            <a:ext cx="3179762" cy="328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43425" y="2470150"/>
            <a:ext cx="3179763" cy="328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24EA96AE-CF94-4535-87A7-7BB16DA3F4CD}" type="slidenum">
              <a:rPr lang="en-US"/>
              <a:pPr/>
              <a:t>‹#›</a:t>
            </a:fld>
            <a:endParaRPr lang="en-US"/>
          </a:p>
        </p:txBody>
      </p:sp>
    </p:spTree>
    <p:extLst>
      <p:ext uri="{BB962C8B-B14F-4D97-AF65-F5344CB8AC3E}">
        <p14:creationId xmlns:p14="http://schemas.microsoft.com/office/powerpoint/2010/main" val="259993003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8021A48B-DE0F-4DBD-A1E6-432F77F1D0E7}" type="slidenum">
              <a:rPr lang="en-US"/>
              <a:pPr/>
              <a:t>‹#›</a:t>
            </a:fld>
            <a:endParaRPr lang="en-US"/>
          </a:p>
        </p:txBody>
      </p:sp>
    </p:spTree>
    <p:extLst>
      <p:ext uri="{BB962C8B-B14F-4D97-AF65-F5344CB8AC3E}">
        <p14:creationId xmlns:p14="http://schemas.microsoft.com/office/powerpoint/2010/main" val="64306788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9F320F9C-968E-4BFD-8DC2-CA74EE5C89EF}" type="slidenum">
              <a:rPr lang="en-US"/>
              <a:pPr/>
              <a:t>‹#›</a:t>
            </a:fld>
            <a:endParaRPr lang="en-US"/>
          </a:p>
        </p:txBody>
      </p:sp>
    </p:spTree>
    <p:extLst>
      <p:ext uri="{BB962C8B-B14F-4D97-AF65-F5344CB8AC3E}">
        <p14:creationId xmlns:p14="http://schemas.microsoft.com/office/powerpoint/2010/main" val="156619785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A7C5706E-6C0D-4D24-A291-0984649A897B}" type="slidenum">
              <a:rPr lang="en-US"/>
              <a:pPr/>
              <a:t>‹#›</a:t>
            </a:fld>
            <a:endParaRPr lang="en-US"/>
          </a:p>
        </p:txBody>
      </p:sp>
    </p:spTree>
    <p:extLst>
      <p:ext uri="{BB962C8B-B14F-4D97-AF65-F5344CB8AC3E}">
        <p14:creationId xmlns:p14="http://schemas.microsoft.com/office/powerpoint/2010/main" val="57667838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CE71AFA6-B4AA-4FA7-8B0C-F160D5EE80B7}" type="slidenum">
              <a:rPr lang="en-US"/>
              <a:pPr/>
              <a:t>‹#›</a:t>
            </a:fld>
            <a:endParaRPr lang="en-US"/>
          </a:p>
        </p:txBody>
      </p:sp>
    </p:spTree>
    <p:extLst>
      <p:ext uri="{BB962C8B-B14F-4D97-AF65-F5344CB8AC3E}">
        <p14:creationId xmlns:p14="http://schemas.microsoft.com/office/powerpoint/2010/main" val="330528319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9DE4A4D4-7440-4FCD-BA47-213779099939}" type="slidenum">
              <a:rPr lang="en-US"/>
              <a:pPr/>
              <a:t>‹#›</a:t>
            </a:fld>
            <a:endParaRPr lang="en-US"/>
          </a:p>
        </p:txBody>
      </p:sp>
    </p:spTree>
    <p:extLst>
      <p:ext uri="{BB962C8B-B14F-4D97-AF65-F5344CB8AC3E}">
        <p14:creationId xmlns:p14="http://schemas.microsoft.com/office/powerpoint/2010/main" val="272506256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815975" y="1730375"/>
            <a:ext cx="5648325" cy="1203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b" anchorCtr="0" compatLnSpc="1">
            <a:prstTxWarp prst="textNoShape">
              <a:avLst/>
            </a:prstTxWarp>
          </a:bodyPr>
          <a:lstStyle/>
          <a:p>
            <a:pPr lvl="0"/>
            <a:r>
              <a:rPr lang="en-US" smtClean="0">
                <a:sym typeface="Lucida Grande" charset="0"/>
              </a:rPr>
              <a:t>Click to edit Master title style</a:t>
            </a:r>
          </a:p>
        </p:txBody>
      </p:sp>
      <p:sp>
        <p:nvSpPr>
          <p:cNvPr id="1026" name="Rectangle 2"/>
          <p:cNvSpPr>
            <a:spLocks noGrp="1" noChangeArrowheads="1"/>
          </p:cNvSpPr>
          <p:nvPr>
            <p:ph type="body" idx="1"/>
          </p:nvPr>
        </p:nvSpPr>
        <p:spPr bwMode="auto">
          <a:xfrm>
            <a:off x="1211263" y="2470150"/>
            <a:ext cx="6511925" cy="328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US" smtClean="0">
                <a:sym typeface="Lucida Grande" charset="0"/>
              </a:rPr>
              <a:t>Click to edit Master text styles</a:t>
            </a:r>
          </a:p>
          <a:p>
            <a:pPr lvl="1"/>
            <a:r>
              <a:rPr lang="en-US" smtClean="0">
                <a:sym typeface="Lucida Grande" charset="0"/>
              </a:rPr>
              <a:t>Second level</a:t>
            </a:r>
          </a:p>
          <a:p>
            <a:pPr lvl="2"/>
            <a:r>
              <a:rPr lang="en-US" smtClean="0">
                <a:sym typeface="Lucida Grande" charset="0"/>
              </a:rPr>
              <a:t>Third level</a:t>
            </a:r>
          </a:p>
          <a:p>
            <a:pPr lvl="3"/>
            <a:r>
              <a:rPr lang="en-US" smtClean="0">
                <a:sym typeface="Lucida Grande" charset="0"/>
              </a:rPr>
              <a:t>Fourth level</a:t>
            </a:r>
          </a:p>
          <a:p>
            <a:pPr lvl="4"/>
            <a:r>
              <a:rPr lang="en-US" smtClean="0">
                <a:sym typeface="Lucida Grande" charset="0"/>
              </a:rPr>
              <a:t>Fifth level</a:t>
            </a:r>
          </a:p>
        </p:txBody>
      </p:sp>
      <p:sp>
        <p:nvSpPr>
          <p:cNvPr id="1027" name="Text Box 3"/>
          <p:cNvSpPr txBox="1">
            <a:spLocks noGrp="1" noChangeArrowheads="1"/>
          </p:cNvSpPr>
          <p:nvPr>
            <p:ph type="sldNum" sz="quarter" idx="4"/>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ctr" anchorCtr="0" compatLnSpc="1">
            <a:prstTxWarp prst="textNoShape">
              <a:avLst/>
            </a:prstTxWarp>
          </a:bodyPr>
          <a:lstStyle>
            <a:lvl1pPr algn="ctr">
              <a:defRPr sz="1600">
                <a:solidFill>
                  <a:srgbClr val="FFFFFF"/>
                </a:solidFill>
                <a:latin typeface="+mn-lt"/>
                <a:ea typeface="Lucida Grande" charset="0"/>
                <a:cs typeface="Lucida Grande" charset="0"/>
                <a:sym typeface="Lucida Grande"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fld id="{9D54D92B-3434-45DB-AE6F-AAA6B079DE3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hf hdr="0" ftr="0" dt="0"/>
  <p:txStyles>
    <p:titleStyle>
      <a:lvl1pPr algn="l" rtl="0" fontAlgn="base">
        <a:spcBef>
          <a:spcPct val="0"/>
        </a:spcBef>
        <a:spcAft>
          <a:spcPct val="0"/>
        </a:spcAft>
        <a:defRPr sz="3200">
          <a:solidFill>
            <a:schemeClr val="tx1"/>
          </a:solidFill>
          <a:latin typeface="+mj-lt"/>
          <a:ea typeface="+mj-ea"/>
          <a:cs typeface="+mj-cs"/>
          <a:sym typeface="Lucida Grande" charset="0"/>
        </a:defRPr>
      </a:lvl1pPr>
      <a:lvl2pPr algn="l" rtl="0" fontAlgn="base">
        <a:spcBef>
          <a:spcPct val="0"/>
        </a:spcBef>
        <a:spcAft>
          <a:spcPct val="0"/>
        </a:spcAft>
        <a:defRPr sz="3200">
          <a:solidFill>
            <a:schemeClr val="tx1"/>
          </a:solidFill>
          <a:latin typeface="Lucida Grande" charset="0"/>
          <a:ea typeface="ヒラギノ角ゴ ProN W3" charset="0"/>
          <a:cs typeface="ヒラギノ角ゴ ProN W3" charset="0"/>
          <a:sym typeface="Lucida Grande" charset="0"/>
        </a:defRPr>
      </a:lvl2pPr>
      <a:lvl3pPr algn="l" rtl="0" fontAlgn="base">
        <a:spcBef>
          <a:spcPct val="0"/>
        </a:spcBef>
        <a:spcAft>
          <a:spcPct val="0"/>
        </a:spcAft>
        <a:defRPr sz="3200">
          <a:solidFill>
            <a:schemeClr val="tx1"/>
          </a:solidFill>
          <a:latin typeface="Lucida Grande" charset="0"/>
          <a:ea typeface="ヒラギノ角ゴ ProN W3" charset="0"/>
          <a:cs typeface="ヒラギノ角ゴ ProN W3" charset="0"/>
          <a:sym typeface="Lucida Grande" charset="0"/>
        </a:defRPr>
      </a:lvl3pPr>
      <a:lvl4pPr algn="l" rtl="0" fontAlgn="base">
        <a:spcBef>
          <a:spcPct val="0"/>
        </a:spcBef>
        <a:spcAft>
          <a:spcPct val="0"/>
        </a:spcAft>
        <a:defRPr sz="3200">
          <a:solidFill>
            <a:schemeClr val="tx1"/>
          </a:solidFill>
          <a:latin typeface="Lucida Grande" charset="0"/>
          <a:ea typeface="ヒラギノ角ゴ ProN W3" charset="0"/>
          <a:cs typeface="ヒラギノ角ゴ ProN W3" charset="0"/>
          <a:sym typeface="Lucida Grande" charset="0"/>
        </a:defRPr>
      </a:lvl4pPr>
      <a:lvl5pPr algn="l" rtl="0" fontAlgn="base">
        <a:spcBef>
          <a:spcPct val="0"/>
        </a:spcBef>
        <a:spcAft>
          <a:spcPct val="0"/>
        </a:spcAft>
        <a:defRPr sz="3200">
          <a:solidFill>
            <a:schemeClr val="tx1"/>
          </a:solidFill>
          <a:latin typeface="Lucida Grande" charset="0"/>
          <a:ea typeface="ヒラギノ角ゴ ProN W3" charset="0"/>
          <a:cs typeface="ヒラギノ角ゴ ProN W3" charset="0"/>
          <a:sym typeface="Lucida Grande" charset="0"/>
        </a:defRPr>
      </a:lvl5pPr>
      <a:lvl6pPr marL="457200" algn="l" rtl="0" fontAlgn="base">
        <a:spcBef>
          <a:spcPct val="0"/>
        </a:spcBef>
        <a:spcAft>
          <a:spcPct val="0"/>
        </a:spcAft>
        <a:defRPr sz="3200">
          <a:solidFill>
            <a:schemeClr val="tx1"/>
          </a:solidFill>
          <a:latin typeface="Lucida Grande" charset="0"/>
          <a:ea typeface="ヒラギノ角ゴ ProN W3" charset="0"/>
          <a:cs typeface="ヒラギノ角ゴ ProN W3" charset="0"/>
          <a:sym typeface="Lucida Grande" charset="0"/>
        </a:defRPr>
      </a:lvl6pPr>
      <a:lvl7pPr marL="914400" algn="l" rtl="0" fontAlgn="base">
        <a:spcBef>
          <a:spcPct val="0"/>
        </a:spcBef>
        <a:spcAft>
          <a:spcPct val="0"/>
        </a:spcAft>
        <a:defRPr sz="3200">
          <a:solidFill>
            <a:schemeClr val="tx1"/>
          </a:solidFill>
          <a:latin typeface="Lucida Grande" charset="0"/>
          <a:ea typeface="ヒラギノ角ゴ ProN W3" charset="0"/>
          <a:cs typeface="ヒラギノ角ゴ ProN W3" charset="0"/>
          <a:sym typeface="Lucida Grande" charset="0"/>
        </a:defRPr>
      </a:lvl7pPr>
      <a:lvl8pPr marL="1371600" algn="l" rtl="0" fontAlgn="base">
        <a:spcBef>
          <a:spcPct val="0"/>
        </a:spcBef>
        <a:spcAft>
          <a:spcPct val="0"/>
        </a:spcAft>
        <a:defRPr sz="3200">
          <a:solidFill>
            <a:schemeClr val="tx1"/>
          </a:solidFill>
          <a:latin typeface="Lucida Grande" charset="0"/>
          <a:ea typeface="ヒラギノ角ゴ ProN W3" charset="0"/>
          <a:cs typeface="ヒラギノ角ゴ ProN W3" charset="0"/>
          <a:sym typeface="Lucida Grande" charset="0"/>
        </a:defRPr>
      </a:lvl8pPr>
      <a:lvl9pPr marL="1828800" algn="l" rtl="0" fontAlgn="base">
        <a:spcBef>
          <a:spcPct val="0"/>
        </a:spcBef>
        <a:spcAft>
          <a:spcPct val="0"/>
        </a:spcAft>
        <a:defRPr sz="3200">
          <a:solidFill>
            <a:schemeClr val="tx1"/>
          </a:solidFill>
          <a:latin typeface="Lucida Grande" charset="0"/>
          <a:ea typeface="ヒラギノ角ゴ ProN W3" charset="0"/>
          <a:cs typeface="ヒラギノ角ゴ ProN W3" charset="0"/>
          <a:sym typeface="Lucida Grande" charset="0"/>
        </a:defRPr>
      </a:lvl9pPr>
    </p:titleStyle>
    <p:bodyStyle>
      <a:lvl1pPr algn="l" rtl="0" fontAlgn="base">
        <a:spcBef>
          <a:spcPts val="800"/>
        </a:spcBef>
        <a:spcAft>
          <a:spcPct val="0"/>
        </a:spcAft>
        <a:defRPr sz="1400">
          <a:solidFill>
            <a:schemeClr val="tx1"/>
          </a:solidFill>
          <a:latin typeface="+mn-lt"/>
          <a:ea typeface="+mn-ea"/>
          <a:cs typeface="+mn-cs"/>
          <a:sym typeface="Lucida Grande" charset="0"/>
        </a:defRPr>
      </a:lvl1pPr>
      <a:lvl2pPr marL="457200" algn="ctr" rtl="0" fontAlgn="base">
        <a:spcBef>
          <a:spcPts val="300"/>
        </a:spcBef>
        <a:spcAft>
          <a:spcPct val="0"/>
        </a:spcAft>
        <a:defRPr sz="1600">
          <a:solidFill>
            <a:srgbClr val="878787"/>
          </a:solidFill>
          <a:latin typeface="+mn-lt"/>
          <a:ea typeface="+mn-ea"/>
          <a:cs typeface="+mn-cs"/>
          <a:sym typeface="Lucida Grande" charset="0"/>
        </a:defRPr>
      </a:lvl2pPr>
      <a:lvl3pPr marL="914400" algn="ctr" rtl="0" fontAlgn="base">
        <a:spcBef>
          <a:spcPts val="300"/>
        </a:spcBef>
        <a:spcAft>
          <a:spcPct val="0"/>
        </a:spcAft>
        <a:defRPr sz="1600">
          <a:solidFill>
            <a:srgbClr val="878787"/>
          </a:solidFill>
          <a:latin typeface="+mn-lt"/>
          <a:ea typeface="+mn-ea"/>
          <a:cs typeface="+mn-cs"/>
          <a:sym typeface="Lucida Grande" charset="0"/>
        </a:defRPr>
      </a:lvl3pPr>
      <a:lvl4pPr marL="1371600" algn="ctr" rtl="0" fontAlgn="base">
        <a:spcBef>
          <a:spcPts val="300"/>
        </a:spcBef>
        <a:spcAft>
          <a:spcPct val="0"/>
        </a:spcAft>
        <a:defRPr sz="1600">
          <a:solidFill>
            <a:srgbClr val="878787"/>
          </a:solidFill>
          <a:latin typeface="+mn-lt"/>
          <a:ea typeface="+mn-ea"/>
          <a:cs typeface="+mn-cs"/>
          <a:sym typeface="Lucida Grande" charset="0"/>
        </a:defRPr>
      </a:lvl4pPr>
      <a:lvl5pPr marL="1828800" algn="ctr" rtl="0" fontAlgn="base">
        <a:spcBef>
          <a:spcPts val="300"/>
        </a:spcBef>
        <a:spcAft>
          <a:spcPct val="0"/>
        </a:spcAft>
        <a:defRPr sz="1600">
          <a:solidFill>
            <a:srgbClr val="878787"/>
          </a:solidFill>
          <a:latin typeface="+mn-lt"/>
          <a:ea typeface="+mn-ea"/>
          <a:cs typeface="+mn-cs"/>
          <a:sym typeface="Lucida Grande" charset="0"/>
        </a:defRPr>
      </a:lvl5pPr>
      <a:lvl6pPr marL="2286000" algn="ctr" rtl="0" fontAlgn="base">
        <a:spcBef>
          <a:spcPts val="300"/>
        </a:spcBef>
        <a:spcAft>
          <a:spcPct val="0"/>
        </a:spcAft>
        <a:defRPr sz="1600">
          <a:solidFill>
            <a:srgbClr val="878787"/>
          </a:solidFill>
          <a:latin typeface="+mn-lt"/>
          <a:ea typeface="+mn-ea"/>
          <a:cs typeface="+mn-cs"/>
          <a:sym typeface="Lucida Grande" charset="0"/>
        </a:defRPr>
      </a:lvl6pPr>
      <a:lvl7pPr marL="2743200" algn="ctr" rtl="0" fontAlgn="base">
        <a:spcBef>
          <a:spcPts val="300"/>
        </a:spcBef>
        <a:spcAft>
          <a:spcPct val="0"/>
        </a:spcAft>
        <a:defRPr sz="1600">
          <a:solidFill>
            <a:srgbClr val="878787"/>
          </a:solidFill>
          <a:latin typeface="+mn-lt"/>
          <a:ea typeface="+mn-ea"/>
          <a:cs typeface="+mn-cs"/>
          <a:sym typeface="Lucida Grande" charset="0"/>
        </a:defRPr>
      </a:lvl7pPr>
      <a:lvl8pPr marL="3200400" algn="ctr" rtl="0" fontAlgn="base">
        <a:spcBef>
          <a:spcPts val="300"/>
        </a:spcBef>
        <a:spcAft>
          <a:spcPct val="0"/>
        </a:spcAft>
        <a:defRPr sz="1600">
          <a:solidFill>
            <a:srgbClr val="878787"/>
          </a:solidFill>
          <a:latin typeface="+mn-lt"/>
          <a:ea typeface="+mn-ea"/>
          <a:cs typeface="+mn-cs"/>
          <a:sym typeface="Lucida Grande" charset="0"/>
        </a:defRPr>
      </a:lvl8pPr>
      <a:lvl9pPr marL="3657600" algn="ctr" rtl="0" fontAlgn="base">
        <a:spcBef>
          <a:spcPts val="300"/>
        </a:spcBef>
        <a:spcAft>
          <a:spcPct val="0"/>
        </a:spcAft>
        <a:defRPr sz="1600">
          <a:solidFill>
            <a:srgbClr val="878787"/>
          </a:solidFill>
          <a:latin typeface="+mn-lt"/>
          <a:ea typeface="+mn-ea"/>
          <a:cs typeface="+mn-cs"/>
          <a:sym typeface="Lucida Grand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822325" y="0"/>
            <a:ext cx="7521575" cy="1279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38100" tIns="38100" rIns="38100" bIns="38100" numCol="1" anchor="ctr" anchorCtr="0" compatLnSpc="1">
            <a:prstTxWarp prst="textNoShape">
              <a:avLst/>
            </a:prstTxWarp>
          </a:bodyPr>
          <a:lstStyle/>
          <a:p>
            <a:pPr lvl="0"/>
            <a:r>
              <a:rPr lang="en-US" smtClean="0">
                <a:sym typeface="Lucida Grande" charset="0"/>
              </a:rPr>
              <a:t>Click to edit Master title style</a:t>
            </a:r>
          </a:p>
        </p:txBody>
      </p:sp>
      <p:sp>
        <p:nvSpPr>
          <p:cNvPr id="2050" name="Text Box 2"/>
          <p:cNvSpPr txBox="1">
            <a:spLocks noGrp="1" noChangeArrowheads="1"/>
          </p:cNvSpPr>
          <p:nvPr>
            <p:ph type="sldNum" sz="quarter" idx="4"/>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ctr" anchorCtr="0" compatLnSpc="1">
            <a:prstTxWarp prst="textNoShape">
              <a:avLst/>
            </a:prstTxWarp>
          </a:bodyPr>
          <a:lstStyle>
            <a:lvl1pPr algn="ctr">
              <a:defRPr sz="1600">
                <a:solidFill>
                  <a:srgbClr val="FFFFFF"/>
                </a:solidFill>
                <a:latin typeface="+mn-lt"/>
                <a:ea typeface="Lucida Grande" charset="0"/>
                <a:cs typeface="Lucida Grande" charset="0"/>
                <a:sym typeface="Lucida Grande"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fld id="{2BB7D030-03AB-45F0-A1F8-4FDF6DC8274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hf hdr="0" ftr="0" dt="0"/>
  <p:txStyles>
    <p:titleStyle>
      <a:lvl1pPr algn="l" rtl="0" fontAlgn="base">
        <a:spcBef>
          <a:spcPct val="0"/>
        </a:spcBef>
        <a:spcAft>
          <a:spcPct val="0"/>
        </a:spcAft>
        <a:defRPr sz="2800">
          <a:solidFill>
            <a:schemeClr val="tx1"/>
          </a:solidFill>
          <a:latin typeface="+mj-lt"/>
          <a:ea typeface="+mj-ea"/>
          <a:cs typeface="+mj-cs"/>
          <a:sym typeface="Lucida Grande" charset="0"/>
        </a:defRPr>
      </a:lvl1pPr>
      <a:lvl2pPr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2pPr>
      <a:lvl3pPr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3pPr>
      <a:lvl4pPr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4pPr>
      <a:lvl5pPr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5pPr>
      <a:lvl6pPr marL="457200"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6pPr>
      <a:lvl7pPr marL="914400"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7pPr>
      <a:lvl8pPr marL="1371600"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8pPr>
      <a:lvl9pPr marL="1828800"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9pPr>
    </p:titleStyle>
    <p:bodyStyle>
      <a:lvl1pPr algn="l" rtl="0" fontAlgn="base">
        <a:spcBef>
          <a:spcPts val="800"/>
        </a:spcBef>
        <a:spcAft>
          <a:spcPct val="0"/>
        </a:spcAft>
        <a:defRPr sz="1600" b="1">
          <a:solidFill>
            <a:schemeClr val="tx1"/>
          </a:solidFill>
          <a:latin typeface="+mn-lt"/>
          <a:ea typeface="+mn-ea"/>
          <a:cs typeface="+mn-cs"/>
          <a:sym typeface="Lucida Grande" charset="0"/>
        </a:defRPr>
      </a:lvl1pPr>
      <a:lvl2pPr marL="1730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2pPr>
      <a:lvl3pPr marL="401638" indent="-165100"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3pPr>
      <a:lvl4pPr marL="630238" indent="-165100"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4pPr>
      <a:lvl5pPr marL="8588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5pPr>
      <a:lvl6pPr marL="13160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6pPr>
      <a:lvl7pPr marL="17732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7pPr>
      <a:lvl8pPr marL="22304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8pPr>
      <a:lvl9pPr marL="26876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822325" y="0"/>
            <a:ext cx="7521575" cy="1279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38100" tIns="38100" rIns="38100" bIns="38100" numCol="1" anchor="ctr" anchorCtr="0" compatLnSpc="1">
            <a:prstTxWarp prst="textNoShape">
              <a:avLst/>
            </a:prstTxWarp>
          </a:bodyPr>
          <a:lstStyle/>
          <a:p>
            <a:pPr lvl="0"/>
            <a:r>
              <a:rPr lang="en-US" smtClean="0">
                <a:sym typeface="Lucida Grande" charset="0"/>
              </a:rPr>
              <a:t>Click to edit Master title style</a:t>
            </a:r>
          </a:p>
        </p:txBody>
      </p:sp>
      <p:sp>
        <p:nvSpPr>
          <p:cNvPr id="3074" name="Rectangle 2"/>
          <p:cNvSpPr>
            <a:spLocks noGrp="1" noChangeArrowheads="1"/>
          </p:cNvSpPr>
          <p:nvPr>
            <p:ph type="body" idx="1"/>
          </p:nvPr>
        </p:nvSpPr>
        <p:spPr bwMode="auto">
          <a:xfrm>
            <a:off x="822325" y="1100138"/>
            <a:ext cx="7521575" cy="3579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38100" tIns="38100" rIns="38100" bIns="38100" numCol="1" anchor="t" anchorCtr="0" compatLnSpc="1">
            <a:prstTxWarp prst="textNoShape">
              <a:avLst/>
            </a:prstTxWarp>
          </a:bodyPr>
          <a:lstStyle/>
          <a:p>
            <a:pPr lvl="0"/>
            <a:r>
              <a:rPr lang="en-US" smtClean="0">
                <a:sym typeface="Lucida Grande" charset="0"/>
              </a:rPr>
              <a:t>Click to edit Master text styles</a:t>
            </a:r>
          </a:p>
          <a:p>
            <a:pPr lvl="1"/>
            <a:r>
              <a:rPr lang="en-US" smtClean="0">
                <a:sym typeface="Lucida Grande" charset="0"/>
              </a:rPr>
              <a:t>Second level</a:t>
            </a:r>
          </a:p>
          <a:p>
            <a:pPr lvl="2"/>
            <a:r>
              <a:rPr lang="en-US" smtClean="0">
                <a:sym typeface="Lucida Grande" charset="0"/>
              </a:rPr>
              <a:t>Third level</a:t>
            </a:r>
          </a:p>
          <a:p>
            <a:pPr lvl="3"/>
            <a:r>
              <a:rPr lang="en-US" smtClean="0">
                <a:sym typeface="Lucida Grande" charset="0"/>
              </a:rPr>
              <a:t>Fourth level</a:t>
            </a:r>
          </a:p>
          <a:p>
            <a:pPr lvl="4"/>
            <a:r>
              <a:rPr lang="en-US" smtClean="0">
                <a:sym typeface="Lucida Grande" charset="0"/>
              </a:rPr>
              <a:t>Fifth level</a:t>
            </a:r>
          </a:p>
        </p:txBody>
      </p:sp>
      <p:sp>
        <p:nvSpPr>
          <p:cNvPr id="3075" name="Text Box 3"/>
          <p:cNvSpPr txBox="1">
            <a:spLocks noGrp="1" noChangeArrowheads="1"/>
          </p:cNvSpPr>
          <p:nvPr>
            <p:ph type="sldNum" sz="quarter" idx="4"/>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ctr" anchorCtr="0" compatLnSpc="1">
            <a:prstTxWarp prst="textNoShape">
              <a:avLst/>
            </a:prstTxWarp>
          </a:bodyPr>
          <a:lstStyle>
            <a:lvl1pPr algn="ctr">
              <a:defRPr sz="1600">
                <a:solidFill>
                  <a:srgbClr val="FFFFFF"/>
                </a:solidFill>
                <a:latin typeface="+mn-lt"/>
                <a:ea typeface="Lucida Grande" charset="0"/>
                <a:cs typeface="Lucida Grande" charset="0"/>
                <a:sym typeface="Lucida Grande"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fld id="{F4E924B1-734C-41A6-AF97-B85D48C55B5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hf hdr="0" ftr="0" dt="0"/>
  <p:txStyles>
    <p:titleStyle>
      <a:lvl1pPr algn="l" rtl="0" fontAlgn="base">
        <a:spcBef>
          <a:spcPct val="0"/>
        </a:spcBef>
        <a:spcAft>
          <a:spcPct val="0"/>
        </a:spcAft>
        <a:defRPr sz="2800">
          <a:solidFill>
            <a:schemeClr val="tx1"/>
          </a:solidFill>
          <a:latin typeface="+mj-lt"/>
          <a:ea typeface="+mj-ea"/>
          <a:cs typeface="+mj-cs"/>
          <a:sym typeface="Lucida Grande" charset="0"/>
        </a:defRPr>
      </a:lvl1pPr>
      <a:lvl2pPr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2pPr>
      <a:lvl3pPr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3pPr>
      <a:lvl4pPr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4pPr>
      <a:lvl5pPr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5pPr>
      <a:lvl6pPr marL="457200"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6pPr>
      <a:lvl7pPr marL="914400"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7pPr>
      <a:lvl8pPr marL="1371600"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8pPr>
      <a:lvl9pPr marL="1828800" algn="l" rtl="0" fontAlgn="base">
        <a:spcBef>
          <a:spcPct val="0"/>
        </a:spcBef>
        <a:spcAft>
          <a:spcPct val="0"/>
        </a:spcAft>
        <a:defRPr sz="2800">
          <a:solidFill>
            <a:schemeClr val="tx1"/>
          </a:solidFill>
          <a:latin typeface="Lucida Grande" charset="0"/>
          <a:ea typeface="ヒラギノ角ゴ ProN W3" charset="0"/>
          <a:cs typeface="ヒラギノ角ゴ ProN W3" charset="0"/>
          <a:sym typeface="Lucida Grande" charset="0"/>
        </a:defRPr>
      </a:lvl9pPr>
    </p:titleStyle>
    <p:bodyStyle>
      <a:lvl1pPr algn="l" rtl="0" fontAlgn="base">
        <a:spcBef>
          <a:spcPts val="800"/>
        </a:spcBef>
        <a:spcAft>
          <a:spcPct val="0"/>
        </a:spcAft>
        <a:defRPr sz="1600" b="1">
          <a:solidFill>
            <a:schemeClr val="tx1"/>
          </a:solidFill>
          <a:latin typeface="+mn-lt"/>
          <a:ea typeface="+mn-ea"/>
          <a:cs typeface="+mn-cs"/>
          <a:sym typeface="Lucida Grande" charset="0"/>
        </a:defRPr>
      </a:lvl1pPr>
      <a:lvl2pPr marL="1730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2pPr>
      <a:lvl3pPr marL="363538" indent="-165100"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3pPr>
      <a:lvl4pPr marL="592138" indent="-165100"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4pPr>
      <a:lvl5pPr marL="8207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5pPr>
      <a:lvl6pPr marL="12779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6pPr>
      <a:lvl7pPr marL="17351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7pPr>
      <a:lvl8pPr marL="21923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8pPr>
      <a:lvl9pPr marL="2649538" indent="-173038" algn="l" rtl="0" fontAlgn="base">
        <a:spcBef>
          <a:spcPts val="300"/>
        </a:spcBef>
        <a:spcAft>
          <a:spcPct val="0"/>
        </a:spcAft>
        <a:buClr>
          <a:srgbClr val="F96A1B"/>
        </a:buClr>
        <a:buSzPct val="100000"/>
        <a:buFont typeface="Wingdings" charset="2"/>
        <a:buChar char="§"/>
        <a:defRPr sz="1600" b="1">
          <a:solidFill>
            <a:schemeClr val="tx1"/>
          </a:solidFill>
          <a:latin typeface="+mn-lt"/>
          <a:ea typeface="+mj-ea"/>
          <a:cs typeface="+mj-cs"/>
          <a:sym typeface="Lucida Grand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AutoShape 1"/>
          <p:cNvSpPr>
            <a:spLocks/>
          </p:cNvSpPr>
          <p:nvPr/>
        </p:nvSpPr>
        <p:spPr bwMode="auto">
          <a:xfrm>
            <a:off x="0" y="2647950"/>
            <a:ext cx="3571875" cy="4210050"/>
          </a:xfrm>
          <a:prstGeom prst="rtTriangle">
            <a:avLst/>
          </a:pr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4098" name="AutoShape 2"/>
          <p:cNvSpPr>
            <a:spLocks/>
          </p:cNvSpPr>
          <p:nvPr/>
        </p:nvSpPr>
        <p:spPr bwMode="auto">
          <a:xfrm>
            <a:off x="-1588" y="0"/>
            <a:ext cx="9144001" cy="6858000"/>
          </a:xfrm>
          <a:custGeom>
            <a:avLst/>
            <a:gdLst/>
            <a:ahLst/>
            <a:cxnLst/>
            <a:rect l="0" t="0" r="r" b="b"/>
            <a:pathLst>
              <a:path w="21600" h="21600">
                <a:moveTo>
                  <a:pt x="0" y="21600"/>
                </a:moveTo>
                <a:lnTo>
                  <a:pt x="18274" y="0"/>
                </a:lnTo>
                <a:lnTo>
                  <a:pt x="21600" y="3"/>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4099"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41454F1C-56D8-4B8A-8911-833BB0A09AB4}" type="slidenum">
              <a:rPr lang="en-US" sz="1600">
                <a:solidFill>
                  <a:srgbClr val="FFFFFF"/>
                </a:solidFill>
                <a:latin typeface="Lucida Grande" charset="0"/>
                <a:ea typeface="Lucida Grande" charset="0"/>
                <a:cs typeface="Lucida Grande" charset="0"/>
                <a:sym typeface="Lucida Grande" charset="0"/>
              </a:rPr>
              <a:pPr algn="ctr"/>
              <a:t>1</a:t>
            </a:fld>
            <a:endParaRPr lang="en-US" sz="1600">
              <a:solidFill>
                <a:srgbClr val="FFFFFF"/>
              </a:solidFill>
              <a:latin typeface="Lucida Grande" charset="0"/>
              <a:ea typeface="Lucida Grande" charset="0"/>
              <a:cs typeface="Lucida Grande" charset="0"/>
              <a:sym typeface="Lucida Grande" charset="0"/>
            </a:endParaRPr>
          </a:p>
        </p:txBody>
      </p:sp>
      <p:sp>
        <p:nvSpPr>
          <p:cNvPr id="4100" name="Rectangle 4"/>
          <p:cNvSpPr>
            <a:spLocks noGrp="1" noChangeArrowheads="1"/>
          </p:cNvSpPr>
          <p:nvPr>
            <p:ph type="title"/>
          </p:nvPr>
        </p:nvSpPr>
        <p:spPr>
          <a:xfrm>
            <a:off x="460375" y="1095375"/>
            <a:ext cx="5648325" cy="1203325"/>
          </a:xfrm>
          <a:ln/>
        </p:spPr>
        <p:txBody>
          <a:bodyPr/>
          <a:lstStyle/>
          <a:p>
            <a:r>
              <a:rPr lang="en-US" b="1" dirty="0" err="1"/>
              <a:t>telePresence</a:t>
            </a:r>
            <a:r>
              <a:rPr lang="en-US" b="1" dirty="0"/>
              <a:t> </a:t>
            </a:r>
            <a:r>
              <a:rPr lang="en-US" b="1" dirty="0" smtClean="0"/>
              <a:t>Tracking </a:t>
            </a:r>
            <a:r>
              <a:rPr lang="en-US" b="1" dirty="0"/>
              <a:t>Project </a:t>
            </a:r>
            <a:r>
              <a:rPr lang="en-US" b="1" dirty="0" smtClean="0"/>
              <a:t>Results</a:t>
            </a:r>
            <a:endParaRPr lang="en-US" b="1" dirty="0"/>
          </a:p>
        </p:txBody>
      </p:sp>
      <p:sp>
        <p:nvSpPr>
          <p:cNvPr id="4101" name="Rectangle 5"/>
          <p:cNvSpPr>
            <a:spLocks noGrp="1" noChangeArrowheads="1"/>
          </p:cNvSpPr>
          <p:nvPr>
            <p:ph type="body" idx="1"/>
          </p:nvPr>
        </p:nvSpPr>
        <p:spPr>
          <a:xfrm>
            <a:off x="609600" y="3076941"/>
            <a:ext cx="6511925" cy="328613"/>
          </a:xfrm>
          <a:ln/>
        </p:spPr>
        <p:txBody>
          <a:bodyPr/>
          <a:lstStyle/>
          <a:p>
            <a:r>
              <a:rPr lang="en-US" sz="1200" dirty="0"/>
              <a:t>Psychological Processing of Media Spring 2012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4338"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4339"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F175B4D0-9FD7-40BB-8C1E-7E03F4F2C22F}" type="slidenum">
              <a:rPr lang="en-US" sz="1600">
                <a:solidFill>
                  <a:srgbClr val="FFFFFF"/>
                </a:solidFill>
                <a:latin typeface="Lucida Grande" charset="0"/>
                <a:ea typeface="Lucida Grande" charset="0"/>
                <a:cs typeface="Lucida Grande" charset="0"/>
                <a:sym typeface="Lucida Grande" charset="0"/>
              </a:rPr>
              <a:pPr algn="ctr"/>
              <a:t>10</a:t>
            </a:fld>
            <a:endParaRPr lang="en-US" sz="1600">
              <a:solidFill>
                <a:srgbClr val="FFFFFF"/>
              </a:solidFill>
              <a:latin typeface="Lucida Grande" charset="0"/>
              <a:ea typeface="Lucida Grande" charset="0"/>
              <a:cs typeface="Lucida Grande" charset="0"/>
              <a:sym typeface="Lucida Grande" charset="0"/>
            </a:endParaRPr>
          </a:p>
        </p:txBody>
      </p:sp>
      <p:sp>
        <p:nvSpPr>
          <p:cNvPr id="14340" name="Rectangle 4"/>
          <p:cNvSpPr>
            <a:spLocks noGrp="1" noChangeArrowheads="1"/>
          </p:cNvSpPr>
          <p:nvPr>
            <p:ph type="title"/>
          </p:nvPr>
        </p:nvSpPr>
        <p:spPr>
          <a:ln/>
        </p:spPr>
        <p:txBody>
          <a:bodyPr/>
          <a:lstStyle/>
          <a:p>
            <a:pPr algn="ctr"/>
            <a:r>
              <a:rPr lang="en-US" dirty="0"/>
              <a:t>What </a:t>
            </a:r>
            <a:r>
              <a:rPr lang="en-US" dirty="0" smtClean="0"/>
              <a:t>caused </a:t>
            </a:r>
            <a:r>
              <a:rPr lang="en-US" dirty="0"/>
              <a:t>the experience to end</a:t>
            </a:r>
          </a:p>
        </p:txBody>
      </p:sp>
      <p:sp>
        <p:nvSpPr>
          <p:cNvPr id="14341" name="Rectangle 5"/>
          <p:cNvSpPr>
            <a:spLocks/>
          </p:cNvSpPr>
          <p:nvPr/>
        </p:nvSpPr>
        <p:spPr bwMode="auto">
          <a:xfrm>
            <a:off x="29308" y="5049838"/>
            <a:ext cx="9114692" cy="180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38100" tIns="38100" rIns="38100" bIns="38100"/>
          <a:lstStyle/>
          <a:p>
            <a:pPr marL="247650" indent="-247650" algn="l">
              <a:spcBef>
                <a:spcPts val="600"/>
              </a:spcBef>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The most frequent cause for a </a:t>
            </a:r>
            <a:r>
              <a:rPr lang="en-US" sz="1800" b="1" dirty="0" err="1">
                <a:solidFill>
                  <a:schemeClr val="tx1"/>
                </a:solidFill>
                <a:latin typeface="Lucida Grande" charset="0"/>
                <a:ea typeface="Lucida Grande" charset="0"/>
                <a:cs typeface="Lucida Grande" charset="0"/>
                <a:sym typeface="Lucida Grande" charset="0"/>
              </a:rPr>
              <a:t>telepresence</a:t>
            </a:r>
            <a:r>
              <a:rPr lang="en-US" sz="1800" b="1" dirty="0">
                <a:solidFill>
                  <a:schemeClr val="tx1"/>
                </a:solidFill>
                <a:latin typeface="Lucida Grande" charset="0"/>
                <a:ea typeface="Lucida Grande" charset="0"/>
                <a:cs typeface="Lucida Grande" charset="0"/>
                <a:sym typeface="Lucida Grande" charset="0"/>
              </a:rPr>
              <a:t> experience being broken was the ending of said media as well as the medium itself being turned off. </a:t>
            </a:r>
            <a:endParaRPr lang="en-US" sz="1800" b="1" dirty="0" smtClean="0">
              <a:solidFill>
                <a:schemeClr val="tx1"/>
              </a:solidFill>
              <a:latin typeface="Lucida Grande" charset="0"/>
              <a:ea typeface="Lucida Grande" charset="0"/>
              <a:cs typeface="Lucida Grande" charset="0"/>
              <a:sym typeface="Lucida Grande" charset="0"/>
            </a:endParaRPr>
          </a:p>
          <a:p>
            <a:pPr marL="247650" indent="-247650" algn="l">
              <a:spcBef>
                <a:spcPts val="600"/>
              </a:spcBef>
              <a:buClr>
                <a:srgbClr val="000000"/>
              </a:buClr>
              <a:buSzPct val="100000"/>
              <a:buFont typeface="Arial" charset="0"/>
              <a:buChar char="•"/>
            </a:pPr>
            <a:r>
              <a:rPr lang="en-US" sz="1800" b="1" dirty="0" smtClean="0">
                <a:solidFill>
                  <a:schemeClr val="tx1"/>
                </a:solidFill>
                <a:latin typeface="Lucida Grande" charset="0"/>
                <a:ea typeface="Lucida Grande" charset="0"/>
                <a:cs typeface="Lucida Grande" charset="0"/>
                <a:sym typeface="Lucida Grande" charset="0"/>
              </a:rPr>
              <a:t>Environmental factors that caused the experience to end included commercials, network lag, scene change, etc.</a:t>
            </a:r>
          </a:p>
          <a:p>
            <a:pPr marL="247650" indent="-247650" algn="l">
              <a:spcBef>
                <a:spcPts val="600"/>
              </a:spcBef>
              <a:buClr>
                <a:srgbClr val="000000"/>
              </a:buClr>
              <a:buSzPct val="100000"/>
              <a:buFont typeface="Arial" charset="0"/>
              <a:buChar char="•"/>
            </a:pPr>
            <a:r>
              <a:rPr lang="en-US" sz="1800" b="1" dirty="0" smtClean="0">
                <a:solidFill>
                  <a:schemeClr val="tx1"/>
                </a:solidFill>
                <a:latin typeface="Lucida Grande" charset="0"/>
                <a:ea typeface="Lucida Grande" charset="0"/>
                <a:cs typeface="Lucida Grande" charset="0"/>
                <a:sym typeface="Lucida Grande" charset="0"/>
              </a:rPr>
              <a:t>The majority of experiences ended unintentionally with unwanted breaks in presence</a:t>
            </a:r>
            <a:r>
              <a:rPr lang="en-US" sz="1800" dirty="0" smtClean="0">
                <a:solidFill>
                  <a:schemeClr val="tx1"/>
                </a:solidFill>
                <a:latin typeface="Lucida Grande" charset="0"/>
                <a:ea typeface="Lucida Grande" charset="0"/>
                <a:cs typeface="Lucida Grande" charset="0"/>
                <a:sym typeface="Lucida Grande" charset="0"/>
              </a:rPr>
              <a:t>.</a:t>
            </a:r>
          </a:p>
          <a:p>
            <a:pPr marL="247650" indent="-247650" algn="l">
              <a:buClr>
                <a:srgbClr val="000000"/>
              </a:buClr>
              <a:buSzPct val="100000"/>
              <a:buFont typeface="Arial" charset="0"/>
              <a:buChar char="•"/>
            </a:pPr>
            <a:endParaRPr lang="en-US" sz="2400" b="1" dirty="0" smtClean="0">
              <a:solidFill>
                <a:schemeClr val="tx1"/>
              </a:solidFill>
              <a:latin typeface="Lucida Grande" charset="0"/>
              <a:ea typeface="Lucida Grande" charset="0"/>
              <a:cs typeface="Lucida Grande" charset="0"/>
              <a:sym typeface="Lucida Grande" charset="0"/>
            </a:endParaRPr>
          </a:p>
          <a:p>
            <a:pPr marL="247650" indent="-247650" algn="l">
              <a:buClr>
                <a:srgbClr val="000000"/>
              </a:buClr>
              <a:buSzPct val="100000"/>
              <a:buFont typeface="Arial" charset="0"/>
              <a:buChar char="•"/>
            </a:pPr>
            <a:endParaRPr lang="en-US" sz="2400" dirty="0">
              <a:solidFill>
                <a:schemeClr val="tx1"/>
              </a:solidFill>
              <a:latin typeface="Lucida Grande" charset="0"/>
              <a:ea typeface="Lucida Grande" charset="0"/>
              <a:cs typeface="Lucida Grande" charset="0"/>
              <a:sym typeface="Lucida Grande" charset="0"/>
            </a:endParaRPr>
          </a:p>
        </p:txBody>
      </p:sp>
      <p:sp>
        <p:nvSpPr>
          <p:cNvPr id="14342" name="Rectangle 6"/>
          <p:cNvSpPr>
            <a:spLocks/>
          </p:cNvSpPr>
          <p:nvPr/>
        </p:nvSpPr>
        <p:spPr bwMode="auto">
          <a:xfrm>
            <a:off x="371475" y="2651858"/>
            <a:ext cx="8775700" cy="853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38100" tIns="38100" rIns="38100" bIns="38100"/>
          <a:lstStyle/>
          <a:p>
            <a:pPr marL="247650" indent="-247650" algn="l">
              <a:buClr>
                <a:srgbClr val="000000"/>
              </a:buClr>
              <a:buSzPct val="100000"/>
              <a:buFont typeface="Arial" charset="0"/>
              <a:buChar char="•"/>
            </a:pPr>
            <a:endParaRPr lang="en-US" sz="1800" b="1" dirty="0">
              <a:solidFill>
                <a:schemeClr val="tx1"/>
              </a:solidFill>
              <a:latin typeface="Lucida Grande" charset="0"/>
              <a:ea typeface="Lucida Grande" charset="0"/>
              <a:cs typeface="Lucida Grande" charset="0"/>
              <a:sym typeface="Lucida Grande" charset="0"/>
            </a:endParaRPr>
          </a:p>
        </p:txBody>
      </p:sp>
      <p:graphicFrame>
        <p:nvGraphicFramePr>
          <p:cNvPr id="8" name="圖表 1"/>
          <p:cNvGraphicFramePr/>
          <p:nvPr>
            <p:extLst>
              <p:ext uri="{D42A27DB-BD31-4B8C-83A1-F6EECF244321}">
                <p14:modId xmlns:p14="http://schemas.microsoft.com/office/powerpoint/2010/main" val="1311950363"/>
              </p:ext>
            </p:extLst>
          </p:nvPr>
        </p:nvGraphicFramePr>
        <p:xfrm>
          <a:off x="838200" y="990600"/>
          <a:ext cx="6781800" cy="3886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5362"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5363"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659B3E03-8F31-496A-8A0F-0443DFC5A9AE}" type="slidenum">
              <a:rPr lang="en-US" sz="1600">
                <a:solidFill>
                  <a:srgbClr val="FFFFFF"/>
                </a:solidFill>
                <a:latin typeface="Lucida Grande" charset="0"/>
                <a:ea typeface="Lucida Grande" charset="0"/>
                <a:cs typeface="Lucida Grande" charset="0"/>
                <a:sym typeface="Lucida Grande" charset="0"/>
              </a:rPr>
              <a:pPr algn="ctr"/>
              <a:t>11</a:t>
            </a:fld>
            <a:endParaRPr lang="en-US" sz="1600">
              <a:solidFill>
                <a:srgbClr val="FFFFFF"/>
              </a:solidFill>
              <a:latin typeface="Lucida Grande" charset="0"/>
              <a:ea typeface="Lucida Grande" charset="0"/>
              <a:cs typeface="Lucida Grande" charset="0"/>
              <a:sym typeface="Lucida Grande" charset="0"/>
            </a:endParaRPr>
          </a:p>
        </p:txBody>
      </p:sp>
      <p:sp>
        <p:nvSpPr>
          <p:cNvPr id="15364" name="Rectangle 4"/>
          <p:cNvSpPr>
            <a:spLocks noGrp="1" noChangeArrowheads="1"/>
          </p:cNvSpPr>
          <p:nvPr>
            <p:ph type="title"/>
          </p:nvPr>
        </p:nvSpPr>
        <p:spPr>
          <a:ln/>
        </p:spPr>
        <p:txBody>
          <a:bodyPr/>
          <a:lstStyle/>
          <a:p>
            <a:pPr algn="ctr"/>
            <a:r>
              <a:rPr lang="en-US"/>
              <a:t>Intensity of presence experience</a:t>
            </a:r>
          </a:p>
        </p:txBody>
      </p:sp>
      <p:sp>
        <p:nvSpPr>
          <p:cNvPr id="15366" name="Rectangle 6"/>
          <p:cNvSpPr>
            <a:spLocks/>
          </p:cNvSpPr>
          <p:nvPr/>
        </p:nvSpPr>
        <p:spPr bwMode="auto">
          <a:xfrm>
            <a:off x="163513" y="5089525"/>
            <a:ext cx="807878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38100" tIns="38100" rIns="38100" bIns="38100">
            <a:spAutoFit/>
          </a:bodyPr>
          <a:lstStyle/>
          <a:p>
            <a:pPr marL="247650" indent="-247650" algn="l">
              <a:buClr>
                <a:srgbClr val="000000"/>
              </a:buClr>
              <a:buSzPct val="100000"/>
              <a:buFont typeface="Arial" charset="0"/>
              <a:buChar char="•"/>
            </a:pPr>
            <a:r>
              <a:rPr lang="en-US" sz="1800" b="1">
                <a:solidFill>
                  <a:schemeClr val="tx1"/>
                </a:solidFill>
                <a:latin typeface="Lucida Grande" charset="0"/>
                <a:ea typeface="Lucida Grande" charset="0"/>
                <a:cs typeface="Lucida Grande" charset="0"/>
                <a:sym typeface="Lucida Grande" charset="0"/>
              </a:rPr>
              <a:t>Majority of the experiences (38 of 49) were above the mid point </a:t>
            </a:r>
            <a:br>
              <a:rPr lang="en-US" sz="1800" b="1">
                <a:solidFill>
                  <a:schemeClr val="tx1"/>
                </a:solidFill>
                <a:latin typeface="Lucida Grande" charset="0"/>
                <a:ea typeface="Lucida Grande" charset="0"/>
                <a:cs typeface="Lucida Grande" charset="0"/>
                <a:sym typeface="Lucida Grande" charset="0"/>
              </a:rPr>
            </a:br>
            <a:r>
              <a:rPr lang="en-US" sz="1800" b="1">
                <a:solidFill>
                  <a:schemeClr val="tx1"/>
                </a:solidFill>
                <a:latin typeface="Lucida Grande" charset="0"/>
                <a:ea typeface="Lucida Grande" charset="0"/>
                <a:cs typeface="Lucida Grande" charset="0"/>
                <a:sym typeface="Lucida Grande" charset="0"/>
              </a:rPr>
              <a:t>of the scale (mean: 5.27).</a:t>
            </a:r>
          </a:p>
        </p:txBody>
      </p:sp>
      <p:sp>
        <p:nvSpPr>
          <p:cNvPr id="15367" name="Rectangle 7"/>
          <p:cNvSpPr>
            <a:spLocks/>
          </p:cNvSpPr>
          <p:nvPr/>
        </p:nvSpPr>
        <p:spPr bwMode="auto">
          <a:xfrm>
            <a:off x="163513" y="5675313"/>
            <a:ext cx="74549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38100" tIns="38100" rIns="38100" bIns="38100">
            <a:spAutoFit/>
          </a:bodyPr>
          <a:lstStyle/>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Some people complained that the equipment (3-d glasses) </a:t>
            </a:r>
            <a:br>
              <a:rPr lang="en-US" sz="1800" b="1" dirty="0">
                <a:solidFill>
                  <a:schemeClr val="tx1"/>
                </a:solidFill>
                <a:latin typeface="Lucida Grande" charset="0"/>
                <a:ea typeface="Lucida Grande" charset="0"/>
                <a:cs typeface="Lucida Grande" charset="0"/>
                <a:sym typeface="Lucida Grande" charset="0"/>
              </a:rPr>
            </a:br>
            <a:r>
              <a:rPr lang="en-US" sz="1800" b="1" dirty="0">
                <a:solidFill>
                  <a:schemeClr val="tx1"/>
                </a:solidFill>
                <a:latin typeface="Lucida Grande" charset="0"/>
                <a:ea typeface="Lucida Grande" charset="0"/>
                <a:cs typeface="Lucida Grande" charset="0"/>
                <a:sym typeface="Lucida Grande" charset="0"/>
              </a:rPr>
              <a:t>detracted from the experience.</a:t>
            </a:r>
          </a:p>
        </p:txBody>
      </p:sp>
      <p:sp>
        <p:nvSpPr>
          <p:cNvPr id="15368" name="Rectangle 8"/>
          <p:cNvSpPr>
            <a:spLocks/>
          </p:cNvSpPr>
          <p:nvPr/>
        </p:nvSpPr>
        <p:spPr bwMode="auto">
          <a:xfrm>
            <a:off x="138113" y="6284913"/>
            <a:ext cx="90805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38100" tIns="38100" rIns="38100" bIns="38100"/>
          <a:lstStyle/>
          <a:p>
            <a:pPr marL="247650" indent="-247650" algn="l">
              <a:buClr>
                <a:srgbClr val="000000"/>
              </a:buClr>
              <a:buSzPct val="100000"/>
              <a:buFont typeface="Arial" charset="0"/>
              <a:buChar char="•"/>
            </a:pPr>
            <a:r>
              <a:rPr lang="en-US" sz="1800" b="1">
                <a:solidFill>
                  <a:schemeClr val="tx1"/>
                </a:solidFill>
                <a:latin typeface="Lucida Grande" charset="0"/>
                <a:ea typeface="Lucida Grande" charset="0"/>
                <a:cs typeface="Lucida Grande" charset="0"/>
                <a:sym typeface="Lucida Grande" charset="0"/>
              </a:rPr>
              <a:t>Some respondents recorded that  the presence experience triggered past memories.</a:t>
            </a:r>
          </a:p>
        </p:txBody>
      </p:sp>
      <p:pic>
        <p:nvPicPr>
          <p:cNvPr id="28674" name="图表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0351" y="898769"/>
            <a:ext cx="61722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6386"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6387"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99DB8B8A-B160-46AA-B975-CA97C1DF5AB2}" type="slidenum">
              <a:rPr lang="en-US" sz="1600">
                <a:solidFill>
                  <a:srgbClr val="FFFFFF"/>
                </a:solidFill>
                <a:latin typeface="Lucida Grande" charset="0"/>
                <a:ea typeface="Lucida Grande" charset="0"/>
                <a:cs typeface="Lucida Grande" charset="0"/>
                <a:sym typeface="Lucida Grande" charset="0"/>
              </a:rPr>
              <a:pPr algn="ctr"/>
              <a:t>12</a:t>
            </a:fld>
            <a:endParaRPr lang="en-US" sz="1600">
              <a:solidFill>
                <a:srgbClr val="FFFFFF"/>
              </a:solidFill>
              <a:latin typeface="Lucida Grande" charset="0"/>
              <a:ea typeface="Lucida Grande" charset="0"/>
              <a:cs typeface="Lucida Grande" charset="0"/>
              <a:sym typeface="Lucida Grande" charset="0"/>
            </a:endParaRPr>
          </a:p>
        </p:txBody>
      </p:sp>
      <p:sp>
        <p:nvSpPr>
          <p:cNvPr id="16388" name="Rectangle 4"/>
          <p:cNvSpPr>
            <a:spLocks noGrp="1" noChangeArrowheads="1"/>
          </p:cNvSpPr>
          <p:nvPr>
            <p:ph type="title"/>
          </p:nvPr>
        </p:nvSpPr>
        <p:spPr>
          <a:ln/>
        </p:spPr>
        <p:txBody>
          <a:bodyPr/>
          <a:lstStyle/>
          <a:p>
            <a:pPr algn="ctr"/>
            <a:r>
              <a:rPr lang="en-US" dirty="0"/>
              <a:t>Level of </a:t>
            </a:r>
            <a:r>
              <a:rPr lang="en-US" dirty="0" smtClean="0"/>
              <a:t>enjoyment</a:t>
            </a:r>
            <a:endParaRPr lang="en-US" dirty="0"/>
          </a:p>
        </p:txBody>
      </p:sp>
      <p:sp>
        <p:nvSpPr>
          <p:cNvPr id="16389" name="Rectangle 5"/>
          <p:cNvSpPr>
            <a:spLocks noGrp="1" noChangeArrowheads="1"/>
          </p:cNvSpPr>
          <p:nvPr>
            <p:ph type="body" idx="1"/>
          </p:nvPr>
        </p:nvSpPr>
        <p:spPr>
          <a:xfrm>
            <a:off x="381000" y="5224463"/>
            <a:ext cx="8534399" cy="1447800"/>
          </a:xfrm>
          <a:ln/>
        </p:spPr>
        <p:txBody>
          <a:bodyPr/>
          <a:lstStyle/>
          <a:p>
            <a:pPr>
              <a:buClr>
                <a:srgbClr val="000000"/>
              </a:buClr>
              <a:buSzPct val="125000"/>
              <a:buFont typeface="Arial" charset="0"/>
              <a:buChar char="•"/>
            </a:pPr>
            <a:r>
              <a:rPr lang="en-US" sz="1800" dirty="0"/>
              <a:t> 62% of participants indicated that they enjoyed the presence </a:t>
            </a:r>
            <a:r>
              <a:rPr lang="en-US" sz="1800" dirty="0" smtClean="0"/>
              <a:t/>
            </a:r>
            <a:br>
              <a:rPr lang="en-US" sz="1800" dirty="0" smtClean="0"/>
            </a:br>
            <a:r>
              <a:rPr lang="en-US" sz="1800" dirty="0" smtClean="0"/>
              <a:t>   experience</a:t>
            </a:r>
            <a:r>
              <a:rPr lang="en-US" sz="1800" dirty="0"/>
              <a:t>.</a:t>
            </a:r>
          </a:p>
          <a:p>
            <a:pPr>
              <a:buClr>
                <a:srgbClr val="000000"/>
              </a:buClr>
              <a:buSzPct val="125000"/>
              <a:buFont typeface="Arial" charset="0"/>
              <a:buChar char="•"/>
            </a:pPr>
            <a:r>
              <a:rPr lang="en-US" sz="1800" dirty="0"/>
              <a:t> 19 of 30 participants indicated that they were alone when </a:t>
            </a:r>
            <a:r>
              <a:rPr lang="en-US" sz="1800" dirty="0" smtClean="0"/>
              <a:t/>
            </a:r>
            <a:br>
              <a:rPr lang="en-US" sz="1800" dirty="0" smtClean="0"/>
            </a:br>
            <a:r>
              <a:rPr lang="en-US" sz="1800" dirty="0" smtClean="0"/>
              <a:t>   experiencing </a:t>
            </a:r>
            <a:r>
              <a:rPr lang="en-US" sz="1800" dirty="0"/>
              <a:t>high levels of presence.</a:t>
            </a:r>
          </a:p>
        </p:txBody>
      </p:sp>
      <p:pic>
        <p:nvPicPr>
          <p:cNvPr id="16391"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066800"/>
            <a:ext cx="8316082"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7410"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7411"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CEC2FB7E-07F7-421B-B2A0-CE0BB8937636}" type="slidenum">
              <a:rPr lang="en-US" sz="1600">
                <a:solidFill>
                  <a:srgbClr val="FFFFFF"/>
                </a:solidFill>
                <a:latin typeface="Lucida Grande" charset="0"/>
                <a:ea typeface="Lucida Grande" charset="0"/>
                <a:cs typeface="Lucida Grande" charset="0"/>
                <a:sym typeface="Lucida Grande" charset="0"/>
              </a:rPr>
              <a:pPr algn="ctr"/>
              <a:t>13</a:t>
            </a:fld>
            <a:endParaRPr lang="en-US" sz="1600">
              <a:solidFill>
                <a:srgbClr val="FFFFFF"/>
              </a:solidFill>
              <a:latin typeface="Lucida Grande" charset="0"/>
              <a:ea typeface="Lucida Grande" charset="0"/>
              <a:cs typeface="Lucida Grande" charset="0"/>
              <a:sym typeface="Lucida Grande" charset="0"/>
            </a:endParaRPr>
          </a:p>
        </p:txBody>
      </p:sp>
      <p:sp>
        <p:nvSpPr>
          <p:cNvPr id="17412" name="Rectangle 4"/>
          <p:cNvSpPr>
            <a:spLocks noGrp="1" noChangeArrowheads="1"/>
          </p:cNvSpPr>
          <p:nvPr>
            <p:ph type="title"/>
          </p:nvPr>
        </p:nvSpPr>
        <p:spPr>
          <a:xfrm>
            <a:off x="822325" y="530225"/>
            <a:ext cx="7521575" cy="1316038"/>
          </a:xfrm>
          <a:ln/>
        </p:spPr>
        <p:txBody>
          <a:bodyPr/>
          <a:lstStyle/>
          <a:p>
            <a:pPr algn="ctr"/>
            <a:r>
              <a:rPr lang="en-US" dirty="0"/>
              <a:t>How much did it seem as if the objects and people you saw/heard had come to the place you were?</a:t>
            </a:r>
            <a:r>
              <a:rPr lang="en-US" dirty="0">
                <a:solidFill>
                  <a:srgbClr val="00B050"/>
                </a:solidFill>
                <a:latin typeface="Arial Bold" charset="0"/>
                <a:ea typeface="ヒラギノ角ゴ ProN W6" charset="0"/>
                <a:cs typeface="ヒラギノ角ゴ ProN W6" charset="0"/>
                <a:sym typeface="Arial Bold" charset="0"/>
              </a:rPr>
              <a:t/>
            </a:r>
            <a:br>
              <a:rPr lang="en-US" dirty="0">
                <a:solidFill>
                  <a:srgbClr val="00B050"/>
                </a:solidFill>
                <a:latin typeface="Arial Bold" charset="0"/>
                <a:ea typeface="ヒラギノ角ゴ ProN W6" charset="0"/>
                <a:cs typeface="ヒラギノ角ゴ ProN W6" charset="0"/>
                <a:sym typeface="Arial Bold" charset="0"/>
              </a:rPr>
            </a:br>
            <a:endParaRPr lang="en-US" dirty="0">
              <a:solidFill>
                <a:srgbClr val="00B050"/>
              </a:solidFill>
              <a:latin typeface="Arial Bold" charset="0"/>
              <a:ea typeface="ヒラギノ角ゴ ProN W6" charset="0"/>
              <a:cs typeface="ヒラギノ角ゴ ProN W6" charset="0"/>
              <a:sym typeface="Arial Bold" charset="0"/>
            </a:endParaRPr>
          </a:p>
        </p:txBody>
      </p:sp>
      <p:sp>
        <p:nvSpPr>
          <p:cNvPr id="17413" name="Rectangle 5"/>
          <p:cNvSpPr>
            <a:spLocks noGrp="1" noChangeArrowheads="1"/>
          </p:cNvSpPr>
          <p:nvPr>
            <p:ph type="body" idx="1"/>
          </p:nvPr>
        </p:nvSpPr>
        <p:spPr>
          <a:xfrm>
            <a:off x="1177925" y="2252663"/>
            <a:ext cx="6765925" cy="2833687"/>
          </a:xfrm>
          <a:ln/>
        </p:spPr>
        <p:txBody>
          <a:bodyPr/>
          <a:lstStyle/>
          <a:p>
            <a:pPr marL="285750" indent="-285750">
              <a:spcBef>
                <a:spcPct val="0"/>
              </a:spcBef>
              <a:buClr>
                <a:srgbClr val="000000"/>
              </a:buClr>
              <a:buSzPct val="125000"/>
              <a:buFont typeface="Arial" pitchFamily="34" charset="0"/>
              <a:buChar char="•"/>
            </a:pPr>
            <a:r>
              <a:rPr lang="en-US" sz="1800" b="0" dirty="0" smtClean="0"/>
              <a:t>Participants </a:t>
            </a:r>
            <a:r>
              <a:rPr lang="en-US" sz="1800" b="0" dirty="0"/>
              <a:t>experienced going to the place/towards the mediated content more than the feeling of objects and people coming to the place they were.</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8434"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8435"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CED92BFF-4305-4C2A-B64F-A44C0BB06829}" type="slidenum">
              <a:rPr lang="en-US" sz="1600">
                <a:solidFill>
                  <a:srgbClr val="FFFFFF"/>
                </a:solidFill>
                <a:latin typeface="Lucida Grande" charset="0"/>
                <a:ea typeface="Lucida Grande" charset="0"/>
                <a:cs typeface="Lucida Grande" charset="0"/>
                <a:sym typeface="Lucida Grande" charset="0"/>
              </a:rPr>
              <a:pPr algn="ctr"/>
              <a:t>14</a:t>
            </a:fld>
            <a:endParaRPr lang="en-US" sz="1600">
              <a:solidFill>
                <a:srgbClr val="FFFFFF"/>
              </a:solidFill>
              <a:latin typeface="Lucida Grande" charset="0"/>
              <a:ea typeface="Lucida Grande" charset="0"/>
              <a:cs typeface="Lucida Grande" charset="0"/>
              <a:sym typeface="Lucida Grande" charset="0"/>
            </a:endParaRPr>
          </a:p>
        </p:txBody>
      </p:sp>
      <p:sp>
        <p:nvSpPr>
          <p:cNvPr id="18436" name="Rectangle 4"/>
          <p:cNvSpPr>
            <a:spLocks noGrp="1" noChangeArrowheads="1"/>
          </p:cNvSpPr>
          <p:nvPr>
            <p:ph type="title"/>
          </p:nvPr>
        </p:nvSpPr>
        <p:spPr>
          <a:xfrm>
            <a:off x="822325" y="0"/>
            <a:ext cx="7521575" cy="1828800"/>
          </a:xfrm>
          <a:ln/>
        </p:spPr>
        <p:txBody>
          <a:bodyPr/>
          <a:lstStyle/>
          <a:p>
            <a:pPr algn="ctr"/>
            <a:r>
              <a:rPr lang="en-US" dirty="0"/>
              <a:t>How much did it seem as if you could reach out and touch the objects or people you saw/heard?</a:t>
            </a:r>
          </a:p>
        </p:txBody>
      </p:sp>
      <p:sp>
        <p:nvSpPr>
          <p:cNvPr id="18437" name="Rectangle 5"/>
          <p:cNvSpPr>
            <a:spLocks noGrp="1" noChangeArrowheads="1"/>
          </p:cNvSpPr>
          <p:nvPr>
            <p:ph type="body" idx="1"/>
          </p:nvPr>
        </p:nvSpPr>
        <p:spPr>
          <a:xfrm>
            <a:off x="1379537" y="2286000"/>
            <a:ext cx="6381750" cy="2641600"/>
          </a:xfrm>
          <a:ln/>
        </p:spPr>
        <p:txBody>
          <a:bodyPr/>
          <a:lstStyle/>
          <a:p>
            <a:pPr marL="134938" lvl="1" indent="-134938">
              <a:buClr>
                <a:srgbClr val="000000"/>
              </a:buClr>
              <a:buSzPct val="125000"/>
              <a:buFont typeface="Arial" charset="0"/>
              <a:buChar char="•"/>
            </a:pPr>
            <a:r>
              <a:rPr lang="en-US" sz="1800" b="0" dirty="0"/>
              <a:t>Poor internet connection/lag decreased the presence sensation and increased the realization of physical boundaries.</a:t>
            </a:r>
            <a:endParaRPr lang="en-US" sz="1800" b="0" dirty="0">
              <a:ea typeface="ヒラギノ角ゴ ProN W6" charset="0"/>
              <a:cs typeface="ヒラギノ角ゴ ProN W6" charset="0"/>
            </a:endParaRPr>
          </a:p>
          <a:p>
            <a:pPr marL="134938" lvl="1" indent="-134938">
              <a:buClr>
                <a:srgbClr val="000000"/>
              </a:buClr>
              <a:buSzPct val="125000"/>
              <a:buFont typeface="Arial" charset="0"/>
              <a:buChar char="•"/>
            </a:pPr>
            <a:endParaRPr lang="en-US" sz="1800" b="0" dirty="0">
              <a:ea typeface="ヒラギノ角ゴ ProN W6" charset="0"/>
              <a:cs typeface="ヒラギノ角ゴ ProN W6" charset="0"/>
            </a:endParaRPr>
          </a:p>
          <a:p>
            <a:pPr marL="134938" lvl="1" indent="-134938">
              <a:buClr>
                <a:srgbClr val="000000"/>
              </a:buClr>
              <a:buSzPct val="125000"/>
              <a:buFont typeface="Arial" charset="0"/>
              <a:buChar char="•"/>
            </a:pPr>
            <a:r>
              <a:rPr lang="en-US" sz="1800" b="0" dirty="0"/>
              <a:t>Participants expressed having an emotional connection, but the lack of physicality was evident.</a:t>
            </a:r>
            <a:endParaRPr lang="en-US" sz="1800" b="0" dirty="0">
              <a:ea typeface="ヒラギノ角ゴ ProN W6" charset="0"/>
              <a:cs typeface="ヒラギノ角ゴ ProN W6"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AutoShape 1"/>
          <p:cNvSpPr>
            <a:spLocks/>
          </p:cNvSpPr>
          <p:nvPr/>
        </p:nvSpPr>
        <p:spPr bwMode="auto">
          <a:xfrm>
            <a:off x="-1588" y="5049838"/>
            <a:ext cx="9144001"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pPr marL="285750" indent="-285750" algn="l">
              <a:buFont typeface="Arial" pitchFamily="34" charset="0"/>
              <a:buChar char="•"/>
            </a:pPr>
            <a:endParaRPr lang="en-US" sz="1800" b="1" dirty="0">
              <a:solidFill>
                <a:schemeClr val="tx1"/>
              </a:solidFill>
              <a:latin typeface="+mn-lt"/>
            </a:endParaRPr>
          </a:p>
        </p:txBody>
      </p:sp>
      <p:sp>
        <p:nvSpPr>
          <p:cNvPr id="19459"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00D701C4-8184-4E90-B9F8-540CB91CCAD3}" type="slidenum">
              <a:rPr lang="en-US" sz="1600">
                <a:solidFill>
                  <a:srgbClr val="FFFFFF"/>
                </a:solidFill>
                <a:latin typeface="Lucida Grande" charset="0"/>
                <a:ea typeface="Lucida Grande" charset="0"/>
                <a:cs typeface="Lucida Grande" charset="0"/>
                <a:sym typeface="Lucida Grande" charset="0"/>
              </a:rPr>
              <a:pPr algn="ctr"/>
              <a:t>15</a:t>
            </a:fld>
            <a:endParaRPr lang="en-US" sz="1600">
              <a:solidFill>
                <a:srgbClr val="FFFFFF"/>
              </a:solidFill>
              <a:latin typeface="Lucida Grande" charset="0"/>
              <a:ea typeface="Lucida Grande" charset="0"/>
              <a:cs typeface="Lucida Grande" charset="0"/>
              <a:sym typeface="Lucida Grande" charset="0"/>
            </a:endParaRPr>
          </a:p>
        </p:txBody>
      </p:sp>
      <p:sp>
        <p:nvSpPr>
          <p:cNvPr id="19460" name="Rectangle 4"/>
          <p:cNvSpPr>
            <a:spLocks noGrp="1" noChangeArrowheads="1"/>
          </p:cNvSpPr>
          <p:nvPr>
            <p:ph type="title"/>
          </p:nvPr>
        </p:nvSpPr>
        <p:spPr>
          <a:xfrm>
            <a:off x="593725" y="179388"/>
            <a:ext cx="7750175" cy="920750"/>
          </a:xfrm>
          <a:ln/>
        </p:spPr>
        <p:txBody>
          <a:bodyPr/>
          <a:lstStyle/>
          <a:p>
            <a:pPr algn="ctr"/>
            <a:r>
              <a:rPr lang="en-US"/>
              <a:t>Sensation that people could see/hear you</a:t>
            </a:r>
          </a:p>
        </p:txBody>
      </p:sp>
      <p:pic>
        <p:nvPicPr>
          <p:cNvPr id="1946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225" y="1016000"/>
            <a:ext cx="6896100" cy="352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462" name="Rectangle 6"/>
          <p:cNvSpPr>
            <a:spLocks/>
          </p:cNvSpPr>
          <p:nvPr/>
        </p:nvSpPr>
        <p:spPr bwMode="auto">
          <a:xfrm>
            <a:off x="7083425" y="955675"/>
            <a:ext cx="1391407"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38100" tIns="38100" rIns="38100" bIns="38100">
            <a:spAutoFit/>
          </a:bodyPr>
          <a:lstStyle/>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Mean: </a:t>
            </a:r>
            <a:r>
              <a:rPr lang="en-US" sz="1800" b="1" dirty="0" smtClean="0">
                <a:solidFill>
                  <a:schemeClr val="tx1"/>
                </a:solidFill>
                <a:latin typeface="Lucida Grande" charset="0"/>
                <a:ea typeface="Lucida Grande" charset="0"/>
                <a:cs typeface="Lucida Grande" charset="0"/>
                <a:sym typeface="Lucida Grande" charset="0"/>
              </a:rPr>
              <a:t>3.5</a:t>
            </a:r>
          </a:p>
          <a:p>
            <a:pPr marL="247650" indent="-247650" algn="l">
              <a:buClr>
                <a:srgbClr val="000000"/>
              </a:buClr>
              <a:buSzPct val="100000"/>
              <a:buFont typeface="Arial" charset="0"/>
              <a:buChar char="•"/>
            </a:pPr>
            <a:r>
              <a:rPr lang="en-US" sz="1800" b="1" dirty="0" smtClean="0">
                <a:solidFill>
                  <a:schemeClr val="tx1"/>
                </a:solidFill>
                <a:latin typeface="Lucida Grande" charset="0"/>
                <a:ea typeface="Lucida Grande" charset="0"/>
                <a:cs typeface="Lucida Grande" charset="0"/>
                <a:sym typeface="Lucida Grande" charset="0"/>
              </a:rPr>
              <a:t>Median</a:t>
            </a:r>
            <a:r>
              <a:rPr lang="en-US" sz="1800" b="1" dirty="0">
                <a:solidFill>
                  <a:schemeClr val="tx1"/>
                </a:solidFill>
                <a:latin typeface="Lucida Grande" charset="0"/>
                <a:ea typeface="Lucida Grande" charset="0"/>
                <a:cs typeface="Lucida Grande" charset="0"/>
                <a:sym typeface="Lucida Grande" charset="0"/>
              </a:rPr>
              <a:t>: 4</a:t>
            </a:r>
          </a:p>
        </p:txBody>
      </p:sp>
      <p:sp>
        <p:nvSpPr>
          <p:cNvPr id="19458"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 name="Rectangle 1"/>
          <p:cNvSpPr/>
          <p:nvPr/>
        </p:nvSpPr>
        <p:spPr>
          <a:xfrm>
            <a:off x="-1" y="5071110"/>
            <a:ext cx="9142413" cy="1477328"/>
          </a:xfrm>
          <a:prstGeom prst="rect">
            <a:avLst/>
          </a:prstGeom>
        </p:spPr>
        <p:txBody>
          <a:bodyPr wrap="square">
            <a:spAutoFit/>
          </a:bodyPr>
          <a:lstStyle/>
          <a:p>
            <a:pPr marL="285750" indent="-285750" algn="l">
              <a:buFont typeface="Arial" pitchFamily="34" charset="0"/>
              <a:buChar char="•"/>
            </a:pPr>
            <a:r>
              <a:rPr lang="en-US" sz="1800" b="1" dirty="0">
                <a:solidFill>
                  <a:schemeClr val="tx1"/>
                </a:solidFill>
                <a:latin typeface="+mn-lt"/>
              </a:rPr>
              <a:t>On being startled by a mannequin: “thought it [a mannequin] was a real person” (rated “5”)</a:t>
            </a:r>
          </a:p>
          <a:p>
            <a:pPr marL="285750" indent="-285750" algn="l">
              <a:buFont typeface="Arial" pitchFamily="34" charset="0"/>
              <a:buChar char="•"/>
            </a:pPr>
            <a:r>
              <a:rPr lang="en-US" sz="1800" b="1" dirty="0">
                <a:solidFill>
                  <a:schemeClr val="tx1"/>
                </a:solidFill>
                <a:latin typeface="+mn-lt"/>
              </a:rPr>
              <a:t>Watching a recording of a live music performance on a large HDTV with surround: “more like a voyeur or separate participant, attending the concert” (rated “1”)</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0482"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0483"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84676D30-C340-438F-BC7C-20C6640E1C21}" type="slidenum">
              <a:rPr lang="en-US" sz="1600">
                <a:solidFill>
                  <a:srgbClr val="FFFFFF"/>
                </a:solidFill>
                <a:latin typeface="Lucida Grande" charset="0"/>
                <a:ea typeface="Lucida Grande" charset="0"/>
                <a:cs typeface="Lucida Grande" charset="0"/>
                <a:sym typeface="Lucida Grande" charset="0"/>
              </a:rPr>
              <a:pPr algn="ctr"/>
              <a:t>16</a:t>
            </a:fld>
            <a:endParaRPr lang="en-US" sz="1600">
              <a:solidFill>
                <a:srgbClr val="FFFFFF"/>
              </a:solidFill>
              <a:latin typeface="Lucida Grande" charset="0"/>
              <a:ea typeface="Lucida Grande" charset="0"/>
              <a:cs typeface="Lucida Grande" charset="0"/>
              <a:sym typeface="Lucida Grande" charset="0"/>
            </a:endParaRPr>
          </a:p>
        </p:txBody>
      </p:sp>
      <p:sp>
        <p:nvSpPr>
          <p:cNvPr id="20484" name="Rectangle 4"/>
          <p:cNvSpPr>
            <a:spLocks noGrp="1" noChangeArrowheads="1"/>
          </p:cNvSpPr>
          <p:nvPr>
            <p:ph type="title"/>
          </p:nvPr>
        </p:nvSpPr>
        <p:spPr>
          <a:xfrm>
            <a:off x="219075" y="179388"/>
            <a:ext cx="8124825" cy="920750"/>
          </a:xfrm>
          <a:ln/>
        </p:spPr>
        <p:txBody>
          <a:bodyPr/>
          <a:lstStyle/>
          <a:p>
            <a:pPr algn="ctr"/>
            <a:r>
              <a:rPr lang="en-US"/>
              <a:t>Sensation you were with mediated people</a:t>
            </a:r>
          </a:p>
        </p:txBody>
      </p:sp>
      <p:pic>
        <p:nvPicPr>
          <p:cNvPr id="2048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742" y="1100138"/>
            <a:ext cx="6937375" cy="356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486" name="Rectangle 6"/>
          <p:cNvSpPr>
            <a:spLocks/>
          </p:cNvSpPr>
          <p:nvPr/>
        </p:nvSpPr>
        <p:spPr bwMode="auto">
          <a:xfrm>
            <a:off x="7083425" y="1144588"/>
            <a:ext cx="1506823"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38100" tIns="38100" rIns="38100" bIns="38100">
            <a:spAutoFit/>
          </a:bodyPr>
          <a:lstStyle/>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Mean: </a:t>
            </a:r>
            <a:r>
              <a:rPr lang="en-US" sz="1800" b="1" dirty="0" smtClean="0">
                <a:solidFill>
                  <a:schemeClr val="tx1"/>
                </a:solidFill>
                <a:latin typeface="Lucida Grande" charset="0"/>
                <a:ea typeface="Lucida Grande" charset="0"/>
                <a:cs typeface="Lucida Grande" charset="0"/>
                <a:sym typeface="Lucida Grande" charset="0"/>
              </a:rPr>
              <a:t>4.38</a:t>
            </a:r>
          </a:p>
          <a:p>
            <a:pPr marL="247650" indent="-247650" algn="l">
              <a:buClr>
                <a:srgbClr val="000000"/>
              </a:buClr>
              <a:buSzPct val="100000"/>
              <a:buFont typeface="Arial" charset="0"/>
              <a:buChar char="•"/>
            </a:pPr>
            <a:r>
              <a:rPr lang="en-US" sz="1800" b="1" dirty="0" smtClean="0">
                <a:solidFill>
                  <a:schemeClr val="tx1"/>
                </a:solidFill>
                <a:latin typeface="Lucida Grande" charset="0"/>
                <a:ea typeface="Lucida Grande" charset="0"/>
                <a:cs typeface="Lucida Grande" charset="0"/>
                <a:sym typeface="Lucida Grande" charset="0"/>
              </a:rPr>
              <a:t>Median</a:t>
            </a:r>
            <a:r>
              <a:rPr lang="en-US" sz="1800" b="1" dirty="0">
                <a:solidFill>
                  <a:schemeClr val="tx1"/>
                </a:solidFill>
                <a:latin typeface="Lucida Grande" charset="0"/>
                <a:ea typeface="Lucida Grande" charset="0"/>
                <a:cs typeface="Lucida Grande" charset="0"/>
                <a:sym typeface="Lucida Grande" charset="0"/>
              </a:rPr>
              <a:t>: 5</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sz="1800" dirty="0">
              <a:latin typeface="+mn-lt"/>
            </a:endParaRPr>
          </a:p>
        </p:txBody>
      </p:sp>
      <p:sp>
        <p:nvSpPr>
          <p:cNvPr id="21506"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1507"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0CFDFB93-8E6B-421B-8FE5-323A81ED9703}" type="slidenum">
              <a:rPr lang="en-US" sz="1600">
                <a:solidFill>
                  <a:srgbClr val="FFFFFF"/>
                </a:solidFill>
                <a:latin typeface="Lucida Grande" charset="0"/>
                <a:ea typeface="Lucida Grande" charset="0"/>
                <a:cs typeface="Lucida Grande" charset="0"/>
                <a:sym typeface="Lucida Grande" charset="0"/>
              </a:rPr>
              <a:pPr algn="ctr"/>
              <a:t>17</a:t>
            </a:fld>
            <a:endParaRPr lang="en-US" sz="1600">
              <a:solidFill>
                <a:srgbClr val="FFFFFF"/>
              </a:solidFill>
              <a:latin typeface="Lucida Grande" charset="0"/>
              <a:ea typeface="Lucida Grande" charset="0"/>
              <a:cs typeface="Lucida Grande" charset="0"/>
              <a:sym typeface="Lucida Grande" charset="0"/>
            </a:endParaRPr>
          </a:p>
        </p:txBody>
      </p:sp>
      <p:sp>
        <p:nvSpPr>
          <p:cNvPr id="21508" name="Rectangle 4"/>
          <p:cNvSpPr>
            <a:spLocks noGrp="1" noChangeArrowheads="1"/>
          </p:cNvSpPr>
          <p:nvPr>
            <p:ph type="title"/>
          </p:nvPr>
        </p:nvSpPr>
        <p:spPr>
          <a:ln/>
        </p:spPr>
        <p:txBody>
          <a:bodyPr/>
          <a:lstStyle/>
          <a:p>
            <a:pPr algn="ctr"/>
            <a:r>
              <a:rPr lang="en-US" dirty="0"/>
              <a:t>Ability to observe facial expressions</a:t>
            </a:r>
          </a:p>
        </p:txBody>
      </p:sp>
      <p:pic>
        <p:nvPicPr>
          <p:cNvPr id="2150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195388"/>
            <a:ext cx="6692900" cy="346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510" name="Rectangle 6"/>
          <p:cNvSpPr>
            <a:spLocks/>
          </p:cNvSpPr>
          <p:nvPr/>
        </p:nvSpPr>
        <p:spPr bwMode="auto">
          <a:xfrm>
            <a:off x="6918325" y="1268413"/>
            <a:ext cx="1583767"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38100" tIns="38100" rIns="38100" bIns="38100">
            <a:spAutoFit/>
          </a:bodyPr>
          <a:lstStyle/>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Mean: </a:t>
            </a:r>
            <a:r>
              <a:rPr lang="en-US" sz="1800" b="1" dirty="0" smtClean="0">
                <a:solidFill>
                  <a:schemeClr val="tx1"/>
                </a:solidFill>
                <a:latin typeface="Lucida Grande" charset="0"/>
                <a:ea typeface="Lucida Grande" charset="0"/>
                <a:cs typeface="Lucida Grande" charset="0"/>
                <a:sym typeface="Lucida Grande" charset="0"/>
              </a:rPr>
              <a:t>4.06</a:t>
            </a:r>
          </a:p>
          <a:p>
            <a:pPr marL="247650" indent="-247650" algn="l">
              <a:buClr>
                <a:srgbClr val="000000"/>
              </a:buClr>
              <a:buSzPct val="100000"/>
              <a:buFont typeface="Arial" charset="0"/>
              <a:buChar char="•"/>
            </a:pPr>
            <a:r>
              <a:rPr lang="en-US" sz="1800" b="1" dirty="0" smtClean="0">
                <a:solidFill>
                  <a:schemeClr val="tx1"/>
                </a:solidFill>
                <a:latin typeface="Lucida Grande" charset="0"/>
                <a:ea typeface="Lucida Grande" charset="0"/>
                <a:cs typeface="Lucida Grande" charset="0"/>
                <a:sym typeface="Lucida Grande" charset="0"/>
              </a:rPr>
              <a:t>Median</a:t>
            </a:r>
            <a:r>
              <a:rPr lang="en-US" sz="1800" b="1" dirty="0">
                <a:solidFill>
                  <a:schemeClr val="tx1"/>
                </a:solidFill>
                <a:latin typeface="Lucida Grande" charset="0"/>
                <a:ea typeface="Lucida Grande" charset="0"/>
                <a:cs typeface="Lucida Grande" charset="0"/>
                <a:sym typeface="Lucida Grande" charset="0"/>
              </a:rPr>
              <a:t>: 4.5</a:t>
            </a:r>
          </a:p>
        </p:txBody>
      </p:sp>
      <p:sp>
        <p:nvSpPr>
          <p:cNvPr id="2" name="Rectangle 1"/>
          <p:cNvSpPr/>
          <p:nvPr/>
        </p:nvSpPr>
        <p:spPr>
          <a:xfrm>
            <a:off x="0" y="5049838"/>
            <a:ext cx="9142413" cy="1477328"/>
          </a:xfrm>
          <a:prstGeom prst="rect">
            <a:avLst/>
          </a:prstGeom>
        </p:spPr>
        <p:txBody>
          <a:bodyPr wrap="square">
            <a:spAutoFit/>
          </a:bodyPr>
          <a:lstStyle/>
          <a:p>
            <a:pPr marL="285750" lvl="0" indent="-285750" algn="l">
              <a:lnSpc>
                <a:spcPct val="150000"/>
              </a:lnSpc>
              <a:buFont typeface="Arial" pitchFamily="34" charset="0"/>
              <a:buChar char="•"/>
            </a:pPr>
            <a:r>
              <a:rPr lang="en-US" sz="1800" b="1" dirty="0" smtClean="0">
                <a:latin typeface="Lucida Grande"/>
              </a:rPr>
              <a:t>Watching </a:t>
            </a:r>
            <a:r>
              <a:rPr lang="en-US" sz="1800" b="1" dirty="0">
                <a:latin typeface="Lucida Grande"/>
              </a:rPr>
              <a:t>a movie: “I sat really close to my laptop” (rated “7</a:t>
            </a:r>
            <a:r>
              <a:rPr lang="en-US" sz="1800" b="1" dirty="0" smtClean="0">
                <a:latin typeface="Lucida Grande"/>
              </a:rPr>
              <a:t>”)</a:t>
            </a:r>
            <a:endParaRPr lang="en-US" sz="1800" b="1" dirty="0">
              <a:latin typeface="Lucida Grande"/>
            </a:endParaRPr>
          </a:p>
          <a:p>
            <a:pPr marL="285750" lvl="0" indent="-285750" algn="l">
              <a:lnSpc>
                <a:spcPct val="150000"/>
              </a:lnSpc>
              <a:buFont typeface="Arial" pitchFamily="34" charset="0"/>
              <a:buChar char="•"/>
            </a:pPr>
            <a:r>
              <a:rPr lang="en-US" sz="1800" b="1" dirty="0" smtClean="0">
                <a:latin typeface="Lucida Grande"/>
              </a:rPr>
              <a:t>Reading </a:t>
            </a:r>
            <a:r>
              <a:rPr lang="en-US" sz="1800" b="1" dirty="0">
                <a:latin typeface="Lucida Grande"/>
              </a:rPr>
              <a:t>a book: “Text doesn’t have facial... so..” (rated “1</a:t>
            </a:r>
            <a:r>
              <a:rPr lang="en-US" sz="1800" b="1" dirty="0" smtClean="0">
                <a:latin typeface="Lucida Grande"/>
              </a:rPr>
              <a:t>”)</a:t>
            </a:r>
            <a:endParaRPr lang="en-US" sz="1800" b="1" dirty="0">
              <a:latin typeface="Lucida Grande"/>
            </a:endParaRPr>
          </a:p>
          <a:p>
            <a:pPr marL="285750" lvl="0" indent="-285750" algn="l">
              <a:spcBef>
                <a:spcPts val="0"/>
              </a:spcBef>
              <a:spcAft>
                <a:spcPts val="600"/>
              </a:spcAft>
              <a:buFont typeface="Arial" pitchFamily="34" charset="0"/>
              <a:buChar char="•"/>
            </a:pPr>
            <a:r>
              <a:rPr lang="en-US" sz="1800" b="1" dirty="0" smtClean="0">
                <a:latin typeface="Lucida Grande"/>
              </a:rPr>
              <a:t>On </a:t>
            </a:r>
            <a:r>
              <a:rPr lang="en-US" sz="1800" b="1" dirty="0">
                <a:latin typeface="Lucida Grande"/>
              </a:rPr>
              <a:t>being startled by a mannequin: “that contributed to the experience because the mannequin's face was partially covered with dark glasses” (rated “2”)</a:t>
            </a:r>
            <a:endParaRPr lang="en-US" b="1"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2530"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2531"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F27D5F2A-B7D8-49F8-9711-D8A47E401785}" type="slidenum">
              <a:rPr lang="en-US" sz="1600">
                <a:solidFill>
                  <a:srgbClr val="FFFFFF"/>
                </a:solidFill>
                <a:latin typeface="Lucida Grande" charset="0"/>
                <a:ea typeface="Lucida Grande" charset="0"/>
                <a:cs typeface="Lucida Grande" charset="0"/>
                <a:sym typeface="Lucida Grande" charset="0"/>
              </a:rPr>
              <a:pPr algn="ctr"/>
              <a:t>18</a:t>
            </a:fld>
            <a:endParaRPr lang="en-US" sz="1600">
              <a:solidFill>
                <a:srgbClr val="FFFFFF"/>
              </a:solidFill>
              <a:latin typeface="Lucida Grande" charset="0"/>
              <a:ea typeface="Lucida Grande" charset="0"/>
              <a:cs typeface="Lucida Grande" charset="0"/>
              <a:sym typeface="Lucida Grande" charset="0"/>
            </a:endParaRPr>
          </a:p>
        </p:txBody>
      </p:sp>
      <p:sp>
        <p:nvSpPr>
          <p:cNvPr id="22532" name="Rectangle 4"/>
          <p:cNvSpPr>
            <a:spLocks noGrp="1" noChangeArrowheads="1"/>
          </p:cNvSpPr>
          <p:nvPr>
            <p:ph type="title"/>
          </p:nvPr>
        </p:nvSpPr>
        <p:spPr>
          <a:ln/>
        </p:spPr>
        <p:txBody>
          <a:bodyPr/>
          <a:lstStyle/>
          <a:p>
            <a:pPr algn="ctr"/>
            <a:r>
              <a:rPr lang="en-US"/>
              <a:t>Vocal reaction during presence</a:t>
            </a:r>
          </a:p>
        </p:txBody>
      </p:sp>
      <p:pic>
        <p:nvPicPr>
          <p:cNvPr id="2253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863600"/>
            <a:ext cx="7927975" cy="40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2534" name="Rectangle 6"/>
          <p:cNvSpPr>
            <a:spLocks/>
          </p:cNvSpPr>
          <p:nvPr/>
        </p:nvSpPr>
        <p:spPr bwMode="auto">
          <a:xfrm>
            <a:off x="403225" y="5313363"/>
            <a:ext cx="83185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38100" tIns="38100" rIns="38100" bIns="38100"/>
          <a:lstStyle/>
          <a:p>
            <a:pPr marL="247650" indent="-247650" algn="l">
              <a:buClr>
                <a:srgbClr val="000000"/>
              </a:buClr>
              <a:buSzPct val="100000"/>
              <a:buFont typeface="Arial" charset="0"/>
              <a:buChar char="•"/>
            </a:pPr>
            <a:r>
              <a:rPr lang="en-US" sz="1800" b="1" dirty="0" smtClean="0">
                <a:solidFill>
                  <a:schemeClr val="tx1"/>
                </a:solidFill>
                <a:latin typeface="Lucida Grande" charset="0"/>
                <a:ea typeface="Lucida Grande" charset="0"/>
                <a:cs typeface="Lucida Grande" charset="0"/>
                <a:sym typeface="Lucida Grande" charset="0"/>
              </a:rPr>
              <a:t>Mean: </a:t>
            </a:r>
            <a:r>
              <a:rPr lang="en-US" sz="1800" b="1" dirty="0">
                <a:solidFill>
                  <a:schemeClr val="tx1"/>
                </a:solidFill>
                <a:latin typeface="Lucida Grande" charset="0"/>
                <a:ea typeface="Lucida Grande" charset="0"/>
                <a:cs typeface="Lucida Grande" charset="0"/>
                <a:sym typeface="Lucida Grande" charset="0"/>
              </a:rPr>
              <a:t>4.94; </a:t>
            </a:r>
            <a:r>
              <a:rPr lang="en-US" sz="1800" b="1" dirty="0" smtClean="0">
                <a:solidFill>
                  <a:schemeClr val="tx1"/>
                </a:solidFill>
                <a:latin typeface="Lucida Grande" charset="0"/>
                <a:ea typeface="Lucida Grande" charset="0"/>
                <a:cs typeface="Lucida Grande" charset="0"/>
                <a:sym typeface="Lucida Grande" charset="0"/>
              </a:rPr>
              <a:t>median: </a:t>
            </a:r>
            <a:r>
              <a:rPr lang="en-US" sz="1800" b="1" dirty="0">
                <a:solidFill>
                  <a:schemeClr val="tx1"/>
                </a:solidFill>
                <a:latin typeface="Lucida Grande" charset="0"/>
                <a:ea typeface="Lucida Grande" charset="0"/>
                <a:cs typeface="Lucida Grande" charset="0"/>
                <a:sym typeface="Lucida Grande" charset="0"/>
              </a:rPr>
              <a:t>5.5</a:t>
            </a:r>
            <a:br>
              <a:rPr lang="en-US" sz="1800" b="1" dirty="0">
                <a:solidFill>
                  <a:schemeClr val="tx1"/>
                </a:solidFill>
                <a:latin typeface="Lucida Grande" charset="0"/>
                <a:ea typeface="Lucida Grande" charset="0"/>
                <a:cs typeface="Lucida Grande" charset="0"/>
                <a:sym typeface="Lucida Grande" charset="0"/>
              </a:rPr>
            </a:br>
            <a:endParaRPr lang="en-US" sz="1800" b="1" dirty="0">
              <a:solidFill>
                <a:schemeClr val="tx1"/>
              </a:solidFill>
              <a:latin typeface="Lucida Grande" charset="0"/>
              <a:ea typeface="Lucida Grande" charset="0"/>
              <a:cs typeface="Lucida Grande" charset="0"/>
              <a:sym typeface="Lucida Grande" charset="0"/>
            </a:endParaRPr>
          </a:p>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Sport events, music, exciting television programming and video games prompted participants to respond out loud.</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3554"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3555"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8D162403-3EC7-450B-80A7-ED7761F4D310}" type="slidenum">
              <a:rPr lang="en-US" sz="1600">
                <a:solidFill>
                  <a:srgbClr val="FFFFFF"/>
                </a:solidFill>
                <a:latin typeface="Lucida Grande" charset="0"/>
                <a:ea typeface="Lucida Grande" charset="0"/>
                <a:cs typeface="Lucida Grande" charset="0"/>
                <a:sym typeface="Lucida Grande" charset="0"/>
              </a:rPr>
              <a:pPr algn="ctr"/>
              <a:t>19</a:t>
            </a:fld>
            <a:endParaRPr lang="en-US" sz="1600">
              <a:solidFill>
                <a:srgbClr val="FFFFFF"/>
              </a:solidFill>
              <a:latin typeface="Lucida Grande" charset="0"/>
              <a:ea typeface="Lucida Grande" charset="0"/>
              <a:cs typeface="Lucida Grande" charset="0"/>
              <a:sym typeface="Lucida Grande" charset="0"/>
            </a:endParaRPr>
          </a:p>
        </p:txBody>
      </p:sp>
      <p:sp>
        <p:nvSpPr>
          <p:cNvPr id="23556" name="Rectangle 4"/>
          <p:cNvSpPr>
            <a:spLocks noGrp="1" noChangeArrowheads="1"/>
          </p:cNvSpPr>
          <p:nvPr>
            <p:ph type="title"/>
          </p:nvPr>
        </p:nvSpPr>
        <p:spPr>
          <a:ln/>
        </p:spPr>
        <p:txBody>
          <a:bodyPr/>
          <a:lstStyle/>
          <a:p>
            <a:pPr algn="ctr"/>
            <a:r>
              <a:rPr lang="en-US"/>
              <a:t>Extent of mental immersion</a:t>
            </a:r>
          </a:p>
        </p:txBody>
      </p:sp>
      <p:pic>
        <p:nvPicPr>
          <p:cNvPr id="2355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425" y="927100"/>
            <a:ext cx="6921500" cy="415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558" name="Rectangle 6"/>
          <p:cNvSpPr>
            <a:spLocks/>
          </p:cNvSpPr>
          <p:nvPr/>
        </p:nvSpPr>
        <p:spPr bwMode="auto">
          <a:xfrm>
            <a:off x="190500" y="5559425"/>
            <a:ext cx="8788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38100" tIns="38100" rIns="38100" bIns="38100"/>
          <a:lstStyle/>
          <a:p>
            <a:pPr marL="247650" indent="-247650" algn="l">
              <a:buClr>
                <a:srgbClr val="000000"/>
              </a:buClr>
              <a:buSzPct val="100000"/>
              <a:buFont typeface="Arial" charset="0"/>
              <a:buChar char="•"/>
            </a:pPr>
            <a:r>
              <a:rPr lang="en-US" sz="1800" b="1">
                <a:solidFill>
                  <a:schemeClr val="tx1"/>
                </a:solidFill>
                <a:latin typeface="Lucida Grande" charset="0"/>
                <a:ea typeface="Lucida Grande" charset="0"/>
                <a:cs typeface="Lucida Grande" charset="0"/>
                <a:sym typeface="Lucida Grande" charset="0"/>
              </a:rPr>
              <a:t>Most experiences of presence involved high levels of mental immersion.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5122"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5123"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0F7423B1-8F02-4167-A47F-835D69D4FFFF}" type="slidenum">
              <a:rPr lang="en-US" sz="1600">
                <a:solidFill>
                  <a:srgbClr val="FFFFFF"/>
                </a:solidFill>
                <a:latin typeface="Lucida Grande" charset="0"/>
                <a:ea typeface="Lucida Grande" charset="0"/>
                <a:cs typeface="Lucida Grande" charset="0"/>
                <a:sym typeface="Lucida Grande" charset="0"/>
              </a:rPr>
              <a:pPr algn="ctr"/>
              <a:t>2</a:t>
            </a:fld>
            <a:endParaRPr lang="en-US" sz="1600">
              <a:solidFill>
                <a:srgbClr val="FFFFFF"/>
              </a:solidFill>
              <a:latin typeface="Lucida Grande" charset="0"/>
              <a:ea typeface="Lucida Grande" charset="0"/>
              <a:cs typeface="Lucida Grande" charset="0"/>
              <a:sym typeface="Lucida Grande" charset="0"/>
            </a:endParaRPr>
          </a:p>
        </p:txBody>
      </p:sp>
      <p:sp>
        <p:nvSpPr>
          <p:cNvPr id="5124" name="Rectangle 4"/>
          <p:cNvSpPr>
            <a:spLocks noGrp="1" noChangeArrowheads="1"/>
          </p:cNvSpPr>
          <p:nvPr>
            <p:ph type="title"/>
          </p:nvPr>
        </p:nvSpPr>
        <p:spPr>
          <a:ln/>
        </p:spPr>
        <p:txBody>
          <a:bodyPr/>
          <a:lstStyle/>
          <a:p>
            <a:pPr algn="ctr"/>
            <a:r>
              <a:rPr lang="en-US" dirty="0"/>
              <a:t>Frequency of presence </a:t>
            </a:r>
            <a:r>
              <a:rPr lang="en-US" dirty="0" smtClean="0"/>
              <a:t>experiences</a:t>
            </a:r>
            <a:endParaRPr lang="en-US" dirty="0"/>
          </a:p>
        </p:txBody>
      </p:sp>
      <p:graphicFrame>
        <p:nvGraphicFramePr>
          <p:cNvPr id="5125" name="Group 5"/>
          <p:cNvGraphicFramePr>
            <a:graphicFrameLocks noGrp="1"/>
          </p:cNvGraphicFramePr>
          <p:nvPr>
            <p:extLst>
              <p:ext uri="{D42A27DB-BD31-4B8C-83A1-F6EECF244321}">
                <p14:modId xmlns:p14="http://schemas.microsoft.com/office/powerpoint/2010/main" val="3317574600"/>
              </p:ext>
            </p:extLst>
          </p:nvPr>
        </p:nvGraphicFramePr>
        <p:xfrm>
          <a:off x="1466850" y="1236663"/>
          <a:ext cx="6197600" cy="3108327"/>
        </p:xfrm>
        <a:graphic>
          <a:graphicData uri="http://schemas.openxmlformats.org/drawingml/2006/table">
            <a:tbl>
              <a:tblPr/>
              <a:tblGrid>
                <a:gridCol w="2065338"/>
                <a:gridCol w="2066925"/>
                <a:gridCol w="2065337"/>
              </a:tblGrid>
              <a:tr h="9128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1" i="0" u="none" strike="noStrike" cap="none" normalizeH="0" baseline="0" dirty="0" smtClean="0">
                          <a:ln>
                            <a:noFill/>
                          </a:ln>
                          <a:solidFill>
                            <a:srgbClr val="FFFFFF"/>
                          </a:solidFill>
                          <a:effectLst/>
                          <a:latin typeface="Lucida Grande" charset="0"/>
                          <a:ea typeface="ヒラギノ角ゴ ProN W6" charset="0"/>
                          <a:cs typeface="ヒラギノ角ゴ ProN W6" charset="0"/>
                          <a:sym typeface="Lucida Grande" charset="0"/>
                        </a:rPr>
                        <a:t>Date</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797B7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1" i="0" u="none" strike="noStrike" cap="none" normalizeH="0" baseline="0" dirty="0" smtClean="0">
                          <a:ln>
                            <a:noFill/>
                          </a:ln>
                          <a:solidFill>
                            <a:srgbClr val="FFFFFF"/>
                          </a:solidFill>
                          <a:effectLst/>
                          <a:latin typeface="Lucida Grande" charset="0"/>
                          <a:ea typeface="ヒラギノ角ゴ ProN W6" charset="0"/>
                          <a:cs typeface="ヒラギノ角ゴ ProN W6" charset="0"/>
                          <a:sym typeface="Lucida Grande" charset="0"/>
                        </a:rPr>
                        <a:t># of People with No Presence Experiences</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797B7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1" i="0" u="none" strike="noStrike" cap="none" normalizeH="0" baseline="0" dirty="0" smtClean="0">
                          <a:ln>
                            <a:noFill/>
                          </a:ln>
                          <a:solidFill>
                            <a:srgbClr val="FFFFFF"/>
                          </a:solidFill>
                          <a:effectLst/>
                          <a:latin typeface="Lucida Grande" charset="0"/>
                          <a:ea typeface="ヒラギノ角ゴ ProN W6" charset="0"/>
                          <a:cs typeface="ヒラギノ角ゴ ProN W6" charset="0"/>
                          <a:sym typeface="Lucida Grande" charset="0"/>
                        </a:rPr>
                        <a:t># of People with Presence Experiences</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797B7E"/>
                    </a:solidFill>
                  </a:tcPr>
                </a:tc>
              </a:tr>
              <a:tr h="3667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4/11</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3E3E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7</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3E3E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11</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3E3E4"/>
                    </a:solidFill>
                  </a:tcPr>
                </a:tc>
              </a:tr>
              <a:tr h="3651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4/13</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10</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1"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8 </a:t>
                      </a:r>
                      <a:r>
                        <a:rPr kumimoji="0" lang="en-US" sz="1800" b="1" i="0" u="none" strike="noStrike" cap="none" normalizeH="0" baseline="0" dirty="0" smtClean="0">
                          <a:ln>
                            <a:noFill/>
                          </a:ln>
                          <a:solidFill>
                            <a:srgbClr val="FF0000"/>
                          </a:solidFill>
                          <a:effectLst/>
                          <a:latin typeface="Lucida Grande" charset="0"/>
                          <a:ea typeface="ヒラギノ角ゴ ProN W6" charset="0"/>
                          <a:cs typeface="ヒラギノ角ゴ ProN W6" charset="0"/>
                          <a:sym typeface="Lucida Grande" charset="0"/>
                        </a:rPr>
                        <a:t>(7)</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2F2F2"/>
                    </a:solidFill>
                  </a:tcPr>
                </a:tc>
              </a:tr>
              <a:tr h="3667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4/14</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3E3E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7</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3E3E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11 </a:t>
                      </a:r>
                      <a:r>
                        <a:rPr kumimoji="0" lang="en-US" sz="1800" b="1" i="0" u="none" strike="noStrike" cap="none" normalizeH="0" baseline="0" dirty="0" smtClean="0">
                          <a:ln>
                            <a:noFill/>
                          </a:ln>
                          <a:solidFill>
                            <a:srgbClr val="FF0000"/>
                          </a:solidFill>
                          <a:effectLst/>
                          <a:latin typeface="Lucida Grande" charset="0"/>
                          <a:ea typeface="ヒラギノ角ゴ ProN W6" charset="0"/>
                          <a:cs typeface="ヒラギノ角ゴ ProN W6" charset="0"/>
                          <a:sym typeface="Lucida Grande" charset="0"/>
                        </a:rPr>
                        <a:t>(10)</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3E3E4"/>
                    </a:solidFill>
                  </a:tcPr>
                </a:tc>
              </a:tr>
              <a:tr h="3651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4/15</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8</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1"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9 </a:t>
                      </a:r>
                      <a:r>
                        <a:rPr kumimoji="0" lang="en-US" sz="1800" b="1" i="0" u="none" strike="noStrike" cap="none" normalizeH="0" baseline="0" smtClean="0">
                          <a:ln>
                            <a:noFill/>
                          </a:ln>
                          <a:solidFill>
                            <a:srgbClr val="FF0000"/>
                          </a:solidFill>
                          <a:effectLst/>
                          <a:latin typeface="Lucida Grande" charset="0"/>
                          <a:ea typeface="ヒラギノ角ゴ ProN W6" charset="0"/>
                          <a:cs typeface="ヒラギノ角ゴ ProN W6" charset="0"/>
                          <a:sym typeface="Lucida Grande" charset="0"/>
                        </a:rPr>
                        <a:t>(8)</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2F2F2"/>
                    </a:solidFill>
                  </a:tcPr>
                </a:tc>
              </a:tr>
              <a:tr h="36512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4/16</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3E3E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8</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3E3E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1"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6</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3E3E4"/>
                    </a:solidFill>
                  </a:tcPr>
                </a:tc>
              </a:tr>
              <a:tr h="36671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TOTAL</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40</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2F2F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58800" algn="l"/>
                        </a:tabLst>
                      </a:pPr>
                      <a:r>
                        <a:rPr kumimoji="0" lang="en-US" sz="18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42</a:t>
                      </a:r>
                    </a:p>
                  </a:txBody>
                  <a:tcPr marL="38100" marR="38100" marT="38100" marB="3810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2F2F2"/>
                    </a:solidFill>
                  </a:tcPr>
                </a:tc>
              </a:tr>
            </a:tbl>
          </a:graphicData>
        </a:graphic>
      </p:graphicFrame>
      <p:sp>
        <p:nvSpPr>
          <p:cNvPr id="5199" name="Rectangle 79"/>
          <p:cNvSpPr>
            <a:spLocks/>
          </p:cNvSpPr>
          <p:nvPr/>
        </p:nvSpPr>
        <p:spPr bwMode="auto">
          <a:xfrm>
            <a:off x="0" y="5049838"/>
            <a:ext cx="9144000" cy="180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square" lIns="38100" tIns="38100" rIns="38100" bIns="38100">
            <a:spAutoFit/>
          </a:bodyPr>
          <a:lstStyle/>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Only three people reported having had more than 1 presence experience</a:t>
            </a:r>
          </a:p>
          <a:p>
            <a:pPr marL="247650" indent="-247650" algn="l"/>
            <a:r>
              <a:rPr lang="en-US" sz="1800" b="1" dirty="0">
                <a:solidFill>
                  <a:schemeClr val="tx1"/>
                </a:solidFill>
                <a:latin typeface="Lucida Grande" charset="0"/>
                <a:ea typeface="Lucida Grande" charset="0"/>
                <a:cs typeface="Lucida Grande" charset="0"/>
                <a:sym typeface="Lucida Grande" charset="0"/>
              </a:rPr>
              <a:t>    (1 person on 4/13, 1 person on 4/14, and 1 person on 4/15).</a:t>
            </a:r>
          </a:p>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Just over half of the time, people reported having at least one </a:t>
            </a:r>
            <a:r>
              <a:rPr lang="en-US" sz="1800" b="1" dirty="0" smtClean="0">
                <a:solidFill>
                  <a:schemeClr val="tx1"/>
                </a:solidFill>
                <a:latin typeface="Lucida Grande" charset="0"/>
                <a:ea typeface="Lucida Grande" charset="0"/>
                <a:cs typeface="Lucida Grande" charset="0"/>
                <a:sym typeface="Lucida Grande" charset="0"/>
              </a:rPr>
              <a:t>presence </a:t>
            </a:r>
            <a:r>
              <a:rPr lang="en-US" sz="1800" b="1" dirty="0">
                <a:solidFill>
                  <a:schemeClr val="tx1"/>
                </a:solidFill>
                <a:latin typeface="Lucida Grande" charset="0"/>
                <a:ea typeface="Lucida Grande" charset="0"/>
                <a:cs typeface="Lucida Grande" charset="0"/>
                <a:sym typeface="Lucida Grande" charset="0"/>
              </a:rPr>
              <a:t>experience. </a:t>
            </a:r>
          </a:p>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During any given day, approximately an equal amount of people reported </a:t>
            </a:r>
            <a:r>
              <a:rPr lang="en-US" sz="1800" b="1" dirty="0" smtClean="0">
                <a:solidFill>
                  <a:schemeClr val="tx1"/>
                </a:solidFill>
                <a:latin typeface="Lucida Grande" charset="0"/>
                <a:ea typeface="Lucida Grande" charset="0"/>
                <a:cs typeface="Lucida Grande" charset="0"/>
                <a:sym typeface="Lucida Grande" charset="0"/>
              </a:rPr>
              <a:t>having</a:t>
            </a:r>
            <a:endParaRPr lang="en-US" sz="1800" b="1" dirty="0">
              <a:solidFill>
                <a:schemeClr val="tx1"/>
              </a:solidFill>
              <a:latin typeface="Lucida Grande" charset="0"/>
              <a:ea typeface="Lucida Grande" charset="0"/>
              <a:cs typeface="Lucida Grande" charset="0"/>
              <a:sym typeface="Lucida Grande" charset="0"/>
            </a:endParaRPr>
          </a:p>
          <a:p>
            <a:pPr marL="247650" indent="-247650" algn="l"/>
            <a:r>
              <a:rPr lang="en-US" sz="1800" b="1" dirty="0">
                <a:solidFill>
                  <a:schemeClr val="tx1"/>
                </a:solidFill>
                <a:latin typeface="Lucida Grande" charset="0"/>
                <a:ea typeface="Lucida Grande" charset="0"/>
                <a:cs typeface="Lucida Grande" charset="0"/>
                <a:sym typeface="Lucida Grande" charset="0"/>
              </a:rPr>
              <a:t>    a presence experience and not having a presence experience.</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4578"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4579"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8CDA7D22-0594-4A7F-9FB9-6BEB92FBF089}" type="slidenum">
              <a:rPr lang="en-US" sz="1600">
                <a:solidFill>
                  <a:srgbClr val="FFFFFF"/>
                </a:solidFill>
                <a:latin typeface="Lucida Grande" charset="0"/>
                <a:ea typeface="Lucida Grande" charset="0"/>
                <a:cs typeface="Lucida Grande" charset="0"/>
                <a:sym typeface="Lucida Grande" charset="0"/>
              </a:rPr>
              <a:pPr algn="ctr"/>
              <a:t>20</a:t>
            </a:fld>
            <a:endParaRPr lang="en-US" sz="1600">
              <a:solidFill>
                <a:srgbClr val="FFFFFF"/>
              </a:solidFill>
              <a:latin typeface="Lucida Grande" charset="0"/>
              <a:ea typeface="Lucida Grande" charset="0"/>
              <a:cs typeface="Lucida Grande" charset="0"/>
              <a:sym typeface="Lucida Grande" charset="0"/>
            </a:endParaRPr>
          </a:p>
        </p:txBody>
      </p:sp>
      <p:sp>
        <p:nvSpPr>
          <p:cNvPr id="24580" name="Rectangle 4"/>
          <p:cNvSpPr>
            <a:spLocks noGrp="1" noChangeArrowheads="1"/>
          </p:cNvSpPr>
          <p:nvPr>
            <p:ph type="title"/>
          </p:nvPr>
        </p:nvSpPr>
        <p:spPr>
          <a:ln/>
        </p:spPr>
        <p:txBody>
          <a:bodyPr/>
          <a:lstStyle/>
          <a:p>
            <a:pPr algn="ctr"/>
            <a:r>
              <a:rPr lang="en-US"/>
              <a:t>Social richness of experience</a:t>
            </a:r>
          </a:p>
        </p:txBody>
      </p:sp>
      <p:pic>
        <p:nvPicPr>
          <p:cNvPr id="2458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2688" y="1028700"/>
            <a:ext cx="6799262" cy="363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582" name="Rectangle 6"/>
          <p:cNvSpPr>
            <a:spLocks/>
          </p:cNvSpPr>
          <p:nvPr/>
        </p:nvSpPr>
        <p:spPr bwMode="auto">
          <a:xfrm>
            <a:off x="265113" y="5238750"/>
            <a:ext cx="88773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38100" tIns="38100" rIns="38100" bIns="38100"/>
          <a:lstStyle/>
          <a:p>
            <a:pPr marL="247650" indent="-247650" algn="l">
              <a:buClr>
                <a:srgbClr val="000000"/>
              </a:buClr>
              <a:buSzPct val="100000"/>
              <a:buFont typeface="Arial" charset="0"/>
              <a:buChar char="•"/>
            </a:pPr>
            <a:r>
              <a:rPr lang="en-US" sz="1800" b="1">
                <a:solidFill>
                  <a:schemeClr val="tx1"/>
                </a:solidFill>
                <a:latin typeface="Lucida Grande" charset="0"/>
                <a:ea typeface="Lucida Grande" charset="0"/>
                <a:cs typeface="Lucida Grande" charset="0"/>
                <a:sym typeface="Lucida Grande" charset="0"/>
              </a:rPr>
              <a:t> A majority of respondents experienced presence with moderate to high immediacy. </a:t>
            </a:r>
          </a:p>
        </p:txBody>
      </p:sp>
      <p:sp>
        <p:nvSpPr>
          <p:cNvPr id="24583" name="Rectangle 7"/>
          <p:cNvSpPr>
            <a:spLocks/>
          </p:cNvSpPr>
          <p:nvPr/>
        </p:nvSpPr>
        <p:spPr bwMode="auto">
          <a:xfrm>
            <a:off x="296863" y="6024563"/>
            <a:ext cx="8839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38100" tIns="38100" rIns="38100" bIns="38100"/>
          <a:lstStyle/>
          <a:p>
            <a:pPr marL="247650" indent="-247650" algn="l">
              <a:buClr>
                <a:srgbClr val="000000"/>
              </a:buClr>
              <a:buSzPct val="100000"/>
              <a:buFont typeface="Arial" charset="0"/>
              <a:buChar char="•"/>
            </a:pPr>
            <a:r>
              <a:rPr lang="en-US" sz="1800" b="1">
                <a:solidFill>
                  <a:schemeClr val="tx1"/>
                </a:solidFill>
                <a:latin typeface="Lucida Grande" charset="0"/>
                <a:ea typeface="Lucida Grande" charset="0"/>
                <a:cs typeface="Lucida Grande" charset="0"/>
                <a:sym typeface="Lucida Grande" charset="0"/>
              </a:rPr>
              <a:t>The most immediate experiences took place in the home without others.</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5602"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5603"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89B71358-D29C-4963-BD99-B10C5DD9479F}" type="slidenum">
              <a:rPr lang="en-US" sz="1600">
                <a:solidFill>
                  <a:srgbClr val="FFFFFF"/>
                </a:solidFill>
                <a:latin typeface="Lucida Grande" charset="0"/>
                <a:ea typeface="Lucida Grande" charset="0"/>
                <a:cs typeface="Lucida Grande" charset="0"/>
                <a:sym typeface="Lucida Grande" charset="0"/>
              </a:rPr>
              <a:pPr algn="ctr"/>
              <a:t>21</a:t>
            </a:fld>
            <a:endParaRPr lang="en-US" sz="1600">
              <a:solidFill>
                <a:srgbClr val="FFFFFF"/>
              </a:solidFill>
              <a:latin typeface="Lucida Grande" charset="0"/>
              <a:ea typeface="Lucida Grande" charset="0"/>
              <a:cs typeface="Lucida Grande" charset="0"/>
              <a:sym typeface="Lucida Grande" charset="0"/>
            </a:endParaRPr>
          </a:p>
        </p:txBody>
      </p:sp>
      <p:sp>
        <p:nvSpPr>
          <p:cNvPr id="25604" name="Rectangle 4"/>
          <p:cNvSpPr>
            <a:spLocks noGrp="1" noChangeArrowheads="1"/>
          </p:cNvSpPr>
          <p:nvPr>
            <p:ph type="title"/>
          </p:nvPr>
        </p:nvSpPr>
        <p:spPr>
          <a:xfrm>
            <a:off x="809625" y="-114300"/>
            <a:ext cx="7521575" cy="1279525"/>
          </a:xfrm>
          <a:ln/>
        </p:spPr>
        <p:txBody>
          <a:bodyPr/>
          <a:lstStyle/>
          <a:p>
            <a:pPr algn="ctr"/>
            <a:r>
              <a:rPr lang="en-US" dirty="0"/>
              <a:t>Social </a:t>
            </a:r>
            <a:r>
              <a:rPr lang="en-US" dirty="0" smtClean="0"/>
              <a:t>realism </a:t>
            </a:r>
            <a:endParaRPr lang="en-US" dirty="0"/>
          </a:p>
        </p:txBody>
      </p:sp>
      <p:sp>
        <p:nvSpPr>
          <p:cNvPr id="25606" name="Rectangle 6"/>
          <p:cNvSpPr>
            <a:spLocks/>
          </p:cNvSpPr>
          <p:nvPr/>
        </p:nvSpPr>
        <p:spPr bwMode="auto">
          <a:xfrm>
            <a:off x="561975" y="836613"/>
            <a:ext cx="800576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38100" tIns="38100" rIns="38100" bIns="38100">
            <a:spAutoFit/>
          </a:bodyPr>
          <a:lstStyle/>
          <a:p>
            <a:r>
              <a:rPr lang="en-US" sz="1800" dirty="0">
                <a:solidFill>
                  <a:schemeClr val="tx1"/>
                </a:solidFill>
                <a:latin typeface="Lucida Grande" charset="0"/>
                <a:ea typeface="Lucida Grande" charset="0"/>
                <a:cs typeface="Lucida Grande" charset="0"/>
                <a:sym typeface="Lucida Grande" charset="0"/>
              </a:rPr>
              <a:t>“The way in which the events I saw/heard occurred is a lot like the way </a:t>
            </a:r>
          </a:p>
          <a:p>
            <a:r>
              <a:rPr lang="en-US" sz="1800" dirty="0">
                <a:solidFill>
                  <a:schemeClr val="tx1"/>
                </a:solidFill>
                <a:latin typeface="Lucida Grande" charset="0"/>
                <a:ea typeface="Lucida Grande" charset="0"/>
                <a:cs typeface="Lucida Grande" charset="0"/>
                <a:sym typeface="Lucida Grande" charset="0"/>
              </a:rPr>
              <a:t>they occur in the real world.”</a:t>
            </a:r>
          </a:p>
        </p:txBody>
      </p:sp>
      <p:graphicFrame>
        <p:nvGraphicFramePr>
          <p:cNvPr id="8" name="Chart 7"/>
          <p:cNvGraphicFramePr/>
          <p:nvPr>
            <p:extLst>
              <p:ext uri="{D42A27DB-BD31-4B8C-83A1-F6EECF244321}">
                <p14:modId xmlns:p14="http://schemas.microsoft.com/office/powerpoint/2010/main" val="1275728025"/>
              </p:ext>
            </p:extLst>
          </p:nvPr>
        </p:nvGraphicFramePr>
        <p:xfrm>
          <a:off x="1066800" y="1524000"/>
          <a:ext cx="6477000" cy="3429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6626"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6627"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6C648265-5A1E-4117-AB0D-3D706FA015CE}" type="slidenum">
              <a:rPr lang="en-US" sz="1600">
                <a:solidFill>
                  <a:srgbClr val="FFFFFF"/>
                </a:solidFill>
                <a:latin typeface="Lucida Grande" charset="0"/>
                <a:ea typeface="Lucida Grande" charset="0"/>
                <a:cs typeface="Lucida Grande" charset="0"/>
                <a:sym typeface="Lucida Grande" charset="0"/>
              </a:rPr>
              <a:pPr algn="ctr"/>
              <a:t>22</a:t>
            </a:fld>
            <a:endParaRPr lang="en-US" sz="1600">
              <a:solidFill>
                <a:srgbClr val="FFFFFF"/>
              </a:solidFill>
              <a:latin typeface="Lucida Grande" charset="0"/>
              <a:ea typeface="Lucida Grande" charset="0"/>
              <a:cs typeface="Lucida Grande" charset="0"/>
              <a:sym typeface="Lucida Grande" charset="0"/>
            </a:endParaRPr>
          </a:p>
        </p:txBody>
      </p:sp>
      <p:pic>
        <p:nvPicPr>
          <p:cNvPr id="266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33768"/>
            <a:ext cx="5943600" cy="3441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6629" name="Rectangle 5"/>
          <p:cNvSpPr>
            <a:spLocks/>
          </p:cNvSpPr>
          <p:nvPr/>
        </p:nvSpPr>
        <p:spPr bwMode="auto">
          <a:xfrm>
            <a:off x="6705600" y="1649413"/>
            <a:ext cx="1429879"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38100" tIns="38100" rIns="38100" bIns="38100">
            <a:spAutoFit/>
          </a:bodyPr>
          <a:lstStyle/>
          <a:p>
            <a:pPr marL="285750" indent="-285750" algn="l">
              <a:buClr>
                <a:srgbClr val="000000"/>
              </a:buClr>
              <a:buSzPct val="100000"/>
              <a:buFont typeface="Arial" pitchFamily="34" charset="0"/>
              <a:buChar char="•"/>
            </a:pPr>
            <a:r>
              <a:rPr lang="en-US" sz="1800" b="1" dirty="0">
                <a:solidFill>
                  <a:schemeClr val="tx1"/>
                </a:solidFill>
                <a:latin typeface="Lucida Grande" charset="0"/>
                <a:ea typeface="Lucida Grande" charset="0"/>
                <a:cs typeface="Lucida Grande" charset="0"/>
                <a:sym typeface="Lucida Grande" charset="0"/>
              </a:rPr>
              <a:t>Mean: </a:t>
            </a:r>
            <a:r>
              <a:rPr lang="en-US" sz="1800" b="1" dirty="0" smtClean="0">
                <a:solidFill>
                  <a:schemeClr val="tx1"/>
                </a:solidFill>
                <a:latin typeface="Lucida Grande" charset="0"/>
                <a:ea typeface="Lucida Grande" charset="0"/>
                <a:cs typeface="Lucida Grande" charset="0"/>
                <a:sym typeface="Lucida Grande" charset="0"/>
              </a:rPr>
              <a:t>4.6</a:t>
            </a:r>
          </a:p>
          <a:p>
            <a:pPr marL="285750" indent="-285750" algn="l">
              <a:buClr>
                <a:srgbClr val="000000"/>
              </a:buClr>
              <a:buSzPct val="100000"/>
              <a:buFont typeface="Arial" pitchFamily="34" charset="0"/>
              <a:buChar char="•"/>
            </a:pPr>
            <a:r>
              <a:rPr lang="en-US" sz="1800" b="1" dirty="0" smtClean="0">
                <a:solidFill>
                  <a:schemeClr val="tx1"/>
                </a:solidFill>
                <a:latin typeface="Lucida Grande" charset="0"/>
                <a:ea typeface="Lucida Grande" charset="0"/>
                <a:cs typeface="Lucida Grande" charset="0"/>
                <a:sym typeface="Lucida Grande" charset="0"/>
              </a:rPr>
              <a:t>Median</a:t>
            </a:r>
            <a:r>
              <a:rPr lang="en-US" sz="1800" b="1" dirty="0">
                <a:solidFill>
                  <a:schemeClr val="tx1"/>
                </a:solidFill>
                <a:latin typeface="Lucida Grande" charset="0"/>
                <a:ea typeface="Lucida Grande" charset="0"/>
                <a:cs typeface="Lucida Grande" charset="0"/>
                <a:sym typeface="Lucida Grande" charset="0"/>
              </a:rPr>
              <a:t>: 4</a:t>
            </a:r>
          </a:p>
        </p:txBody>
      </p:sp>
      <p:sp>
        <p:nvSpPr>
          <p:cNvPr id="26631" name="Rectangle 7"/>
          <p:cNvSpPr>
            <a:spLocks/>
          </p:cNvSpPr>
          <p:nvPr/>
        </p:nvSpPr>
        <p:spPr bwMode="auto">
          <a:xfrm>
            <a:off x="114300" y="889000"/>
            <a:ext cx="8940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r>
              <a:rPr lang="en-US" sz="1800" dirty="0">
                <a:solidFill>
                  <a:schemeClr val="tx1"/>
                </a:solidFill>
                <a:latin typeface="Lucida Grande" charset="0"/>
                <a:ea typeface="Lucida Grande" charset="0"/>
                <a:cs typeface="Lucida Grande" charset="0"/>
                <a:sym typeface="Lucida Grande" charset="0"/>
              </a:rPr>
              <a:t>How much did the things and people in the environment you saw/heard seem like they would if you had experienced them directly?</a:t>
            </a:r>
          </a:p>
        </p:txBody>
      </p:sp>
      <p:sp>
        <p:nvSpPr>
          <p:cNvPr id="9" name="Rectangle 4"/>
          <p:cNvSpPr>
            <a:spLocks noGrp="1" noChangeArrowheads="1"/>
          </p:cNvSpPr>
          <p:nvPr>
            <p:ph type="title"/>
          </p:nvPr>
        </p:nvSpPr>
        <p:spPr>
          <a:xfrm>
            <a:off x="685800" y="-152400"/>
            <a:ext cx="7521575" cy="1279525"/>
          </a:xfrm>
          <a:ln/>
        </p:spPr>
        <p:txBody>
          <a:bodyPr/>
          <a:lstStyle/>
          <a:p>
            <a:pPr algn="ctr"/>
            <a:r>
              <a:rPr lang="en-US" dirty="0"/>
              <a:t>Social </a:t>
            </a:r>
            <a:r>
              <a:rPr lang="en-US" dirty="0" smtClean="0"/>
              <a:t>realism </a:t>
            </a:r>
            <a:endParaRPr lang="en-US"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7650"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7651"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28306A78-FD73-4915-B307-24F3353266C2}" type="slidenum">
              <a:rPr lang="en-US" sz="1600">
                <a:solidFill>
                  <a:srgbClr val="FFFFFF"/>
                </a:solidFill>
                <a:latin typeface="Lucida Grande" charset="0"/>
                <a:ea typeface="Lucida Grande" charset="0"/>
                <a:cs typeface="Lucida Grande" charset="0"/>
                <a:sym typeface="Lucida Grande" charset="0"/>
              </a:rPr>
              <a:pPr algn="ctr"/>
              <a:t>23</a:t>
            </a:fld>
            <a:endParaRPr lang="en-US" sz="1600">
              <a:solidFill>
                <a:srgbClr val="FFFFFF"/>
              </a:solidFill>
              <a:latin typeface="Lucida Grande" charset="0"/>
              <a:ea typeface="Lucida Grande" charset="0"/>
              <a:cs typeface="Lucida Grande" charset="0"/>
              <a:sym typeface="Lucida Grande" charset="0"/>
            </a:endParaRPr>
          </a:p>
        </p:txBody>
      </p:sp>
      <p:sp>
        <p:nvSpPr>
          <p:cNvPr id="27652" name="Rectangle 4"/>
          <p:cNvSpPr>
            <a:spLocks noGrp="1" noChangeArrowheads="1"/>
          </p:cNvSpPr>
          <p:nvPr>
            <p:ph type="body" idx="1"/>
          </p:nvPr>
        </p:nvSpPr>
        <p:spPr>
          <a:xfrm>
            <a:off x="743743" y="4953000"/>
            <a:ext cx="7653337" cy="2116137"/>
          </a:xfrm>
          <a:ln/>
        </p:spPr>
        <p:txBody>
          <a:bodyPr/>
          <a:lstStyle/>
          <a:p>
            <a:pPr marL="285750" indent="-285750">
              <a:spcBef>
                <a:spcPts val="600"/>
              </a:spcBef>
              <a:buClr>
                <a:srgbClr val="000000"/>
              </a:buClr>
              <a:buFont typeface="Arial" pitchFamily="34" charset="0"/>
              <a:buChar char="•"/>
            </a:pPr>
            <a:r>
              <a:rPr lang="en-US" dirty="0" smtClean="0"/>
              <a:t>55</a:t>
            </a:r>
            <a:r>
              <a:rPr lang="en-US" dirty="0"/>
              <a:t>% of everyone who experienced social passive presence also </a:t>
            </a:r>
            <a:r>
              <a:rPr lang="en-US" dirty="0" smtClean="0"/>
              <a:t>experienced social </a:t>
            </a:r>
            <a:r>
              <a:rPr lang="en-US" dirty="0"/>
              <a:t>active presence</a:t>
            </a:r>
            <a:r>
              <a:rPr lang="en-US" dirty="0" smtClean="0"/>
              <a:t>.</a:t>
            </a:r>
          </a:p>
          <a:p>
            <a:pPr marL="285750" indent="-285750">
              <a:spcBef>
                <a:spcPts val="600"/>
              </a:spcBef>
              <a:buClr>
                <a:srgbClr val="000000"/>
              </a:buClr>
              <a:buFont typeface="Arial" pitchFamily="34" charset="0"/>
              <a:buChar char="•"/>
            </a:pPr>
            <a:r>
              <a:rPr lang="en-US" dirty="0" smtClean="0"/>
              <a:t>Mediated </a:t>
            </a:r>
            <a:r>
              <a:rPr lang="en-US" dirty="0"/>
              <a:t>environments with visuals (such as computers, television, videogames, etc.) were more likely to </a:t>
            </a:r>
            <a:r>
              <a:rPr lang="en-US" dirty="0" smtClean="0"/>
              <a:t>evoke spatial </a:t>
            </a:r>
            <a:r>
              <a:rPr lang="en-US" dirty="0"/>
              <a:t>presence. </a:t>
            </a:r>
            <a:endParaRPr lang="en-US" dirty="0" smtClean="0"/>
          </a:p>
          <a:p>
            <a:pPr marL="285750" indent="-285750">
              <a:spcBef>
                <a:spcPts val="600"/>
              </a:spcBef>
              <a:buClr>
                <a:srgbClr val="000000"/>
              </a:buClr>
              <a:buFont typeface="Arial" pitchFamily="34" charset="0"/>
              <a:buChar char="•"/>
            </a:pPr>
            <a:r>
              <a:rPr lang="en-US" dirty="0" smtClean="0"/>
              <a:t>59</a:t>
            </a:r>
            <a:r>
              <a:rPr lang="en-US" dirty="0"/>
              <a:t>% of everyone who experienced social presence: actor within medium also experienced social active presence. </a:t>
            </a:r>
            <a:r>
              <a:rPr lang="en-US" dirty="0" smtClean="0"/>
              <a:t>This </a:t>
            </a:r>
            <a:r>
              <a:rPr lang="en-US" dirty="0"/>
              <a:t>is likely because by definition actor within medium includes </a:t>
            </a:r>
            <a:r>
              <a:rPr lang="en-US" dirty="0" err="1"/>
              <a:t>parasocial</a:t>
            </a:r>
            <a:r>
              <a:rPr lang="en-US" dirty="0"/>
              <a:t> interaction.</a:t>
            </a:r>
          </a:p>
        </p:txBody>
      </p:sp>
      <p:sp>
        <p:nvSpPr>
          <p:cNvPr id="27654" name="Rectangle 6"/>
          <p:cNvSpPr>
            <a:spLocks/>
          </p:cNvSpPr>
          <p:nvPr/>
        </p:nvSpPr>
        <p:spPr bwMode="auto">
          <a:xfrm>
            <a:off x="1612900" y="177800"/>
            <a:ext cx="500079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pPr algn="l"/>
            <a:r>
              <a:rPr lang="en-US" sz="2800" dirty="0" smtClean="0">
                <a:solidFill>
                  <a:schemeClr val="tx1"/>
                </a:solidFill>
                <a:latin typeface="Lucida Grande" charset="0"/>
                <a:ea typeface="Lucida Grande" charset="0"/>
                <a:cs typeface="Lucida Grande" charset="0"/>
                <a:sym typeface="Lucida Grande" charset="0"/>
              </a:rPr>
              <a:t>Types of presence experienced</a:t>
            </a:r>
            <a:endParaRPr lang="en-US" sz="2800" dirty="0">
              <a:solidFill>
                <a:schemeClr val="tx1"/>
              </a:solidFill>
              <a:latin typeface="Lucida Grande" charset="0"/>
              <a:ea typeface="Lucida Grande" charset="0"/>
              <a:cs typeface="Lucida Grande" charset="0"/>
              <a:sym typeface="Lucida Grande" charset="0"/>
            </a:endParaRPr>
          </a:p>
        </p:txBody>
      </p:sp>
      <p:pic>
        <p:nvPicPr>
          <p:cNvPr id="27664"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2900" y="605146"/>
            <a:ext cx="5692765" cy="44240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8674"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8675"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91B6F11E-8D7E-4E1C-8C7E-8D528391B16C}" type="slidenum">
              <a:rPr lang="en-US" sz="1600">
                <a:solidFill>
                  <a:srgbClr val="FFFFFF"/>
                </a:solidFill>
                <a:latin typeface="Lucida Grande" charset="0"/>
                <a:ea typeface="Lucida Grande" charset="0"/>
                <a:cs typeface="Lucida Grande" charset="0"/>
                <a:sym typeface="Lucida Grande" charset="0"/>
              </a:rPr>
              <a:pPr algn="ctr"/>
              <a:t>24</a:t>
            </a:fld>
            <a:endParaRPr lang="en-US" sz="1600">
              <a:solidFill>
                <a:srgbClr val="FFFFFF"/>
              </a:solidFill>
              <a:latin typeface="Lucida Grande" charset="0"/>
              <a:ea typeface="Lucida Grande" charset="0"/>
              <a:cs typeface="Lucida Grande" charset="0"/>
              <a:sym typeface="Lucida Grande" charset="0"/>
            </a:endParaRPr>
          </a:p>
        </p:txBody>
      </p:sp>
      <p:sp>
        <p:nvSpPr>
          <p:cNvPr id="28676" name="Rectangle 4"/>
          <p:cNvSpPr>
            <a:spLocks noGrp="1" noChangeArrowheads="1"/>
          </p:cNvSpPr>
          <p:nvPr>
            <p:ph type="title"/>
          </p:nvPr>
        </p:nvSpPr>
        <p:spPr>
          <a:xfrm>
            <a:off x="822325" y="179388"/>
            <a:ext cx="7521575" cy="920750"/>
          </a:xfrm>
          <a:ln/>
        </p:spPr>
        <p:txBody>
          <a:bodyPr/>
          <a:lstStyle/>
          <a:p>
            <a:pPr algn="ctr"/>
            <a:r>
              <a:rPr lang="en-US" dirty="0"/>
              <a:t>Conclusions</a:t>
            </a:r>
          </a:p>
        </p:txBody>
      </p:sp>
      <p:sp>
        <p:nvSpPr>
          <p:cNvPr id="28677" name="Rectangle 5"/>
          <p:cNvSpPr>
            <a:spLocks noGrp="1" noChangeArrowheads="1"/>
          </p:cNvSpPr>
          <p:nvPr>
            <p:ph type="body" idx="1"/>
          </p:nvPr>
        </p:nvSpPr>
        <p:spPr>
          <a:xfrm>
            <a:off x="457200" y="1066800"/>
            <a:ext cx="8194675" cy="4081462"/>
          </a:xfrm>
          <a:ln/>
        </p:spPr>
        <p:txBody>
          <a:bodyPr/>
          <a:lstStyle/>
          <a:p>
            <a:pPr marL="304800" indent="-304800">
              <a:buFont typeface="Arial" pitchFamily="34" charset="0"/>
              <a:buChar char="•"/>
            </a:pPr>
            <a:r>
              <a:rPr lang="en-US" b="0" dirty="0" smtClean="0"/>
              <a:t>First of its kind study has shown presence experiences by real people in natural “real life” settings can be ‘tracked’ and analyzed.</a:t>
            </a:r>
          </a:p>
          <a:p>
            <a:pPr marL="304800" indent="-304800">
              <a:buFont typeface="Arial" pitchFamily="34" charset="0"/>
              <a:buChar char="•"/>
            </a:pPr>
            <a:r>
              <a:rPr lang="en-US" b="0" dirty="0" smtClean="0"/>
              <a:t>The participants reported having 0-2 presence experiences per day, with one a day most common.</a:t>
            </a:r>
          </a:p>
          <a:p>
            <a:pPr marL="304800" indent="-304800">
              <a:buFont typeface="Arial" pitchFamily="34" charset="0"/>
              <a:buChar char="•"/>
            </a:pPr>
            <a:r>
              <a:rPr lang="en-US" b="0" dirty="0" smtClean="0"/>
              <a:t>Majority of experiences were at home; alone; late in the day; involved sound, moving pictures and the combination, and TV and computer especially for passive viewing; lasted under an hour; were strong and enjoyable; often prompted vocal reactions; and involved engagement, social richness and social presence.</a:t>
            </a:r>
          </a:p>
          <a:p>
            <a:pPr marL="304800" indent="-304800">
              <a:buFont typeface="Arial" pitchFamily="34" charset="0"/>
              <a:buChar char="•"/>
            </a:pPr>
            <a:r>
              <a:rPr lang="en-US" b="0" dirty="0" smtClean="0"/>
              <a:t>Future use of our technique could use a ‘training video’ and a broader spectrum of participants over a longer period of time. </a:t>
            </a:r>
          </a:p>
          <a:p>
            <a:pPr marL="304800" indent="-304800">
              <a:buFont typeface="Arial" pitchFamily="34" charset="0"/>
              <a:buChar char="•"/>
            </a:pPr>
            <a:r>
              <a:rPr lang="en-US" b="0" dirty="0" smtClean="0"/>
              <a:t>As technologies advance and our lives change, this technique has potential to demonstrate the evolution of the prevalence and types of presence experiences in coming years.</a:t>
            </a:r>
          </a:p>
          <a:p>
            <a:pPr marL="304800" indent="-304800">
              <a:buFont typeface="Arial" pitchFamily="34" charset="0"/>
              <a:buChar char="•"/>
            </a:pPr>
            <a:endParaRPr lang="en-US"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8674"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28675"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91B6F11E-8D7E-4E1C-8C7E-8D528391B16C}" type="slidenum">
              <a:rPr lang="en-US" sz="1600">
                <a:solidFill>
                  <a:srgbClr val="FFFFFF"/>
                </a:solidFill>
                <a:latin typeface="Lucida Grande" charset="0"/>
                <a:ea typeface="Lucida Grande" charset="0"/>
                <a:cs typeface="Lucida Grande" charset="0"/>
                <a:sym typeface="Lucida Grande" charset="0"/>
              </a:rPr>
              <a:pPr algn="ctr"/>
              <a:t>25</a:t>
            </a:fld>
            <a:endParaRPr lang="en-US" sz="1600">
              <a:solidFill>
                <a:srgbClr val="FFFFFF"/>
              </a:solidFill>
              <a:latin typeface="Lucida Grande" charset="0"/>
              <a:ea typeface="Lucida Grande" charset="0"/>
              <a:cs typeface="Lucida Grande" charset="0"/>
              <a:sym typeface="Lucida Grande" charset="0"/>
            </a:endParaRPr>
          </a:p>
        </p:txBody>
      </p:sp>
      <p:sp>
        <p:nvSpPr>
          <p:cNvPr id="28676" name="Rectangle 4"/>
          <p:cNvSpPr>
            <a:spLocks noGrp="1" noChangeArrowheads="1"/>
          </p:cNvSpPr>
          <p:nvPr>
            <p:ph type="title"/>
          </p:nvPr>
        </p:nvSpPr>
        <p:spPr>
          <a:xfrm>
            <a:off x="822325" y="179388"/>
            <a:ext cx="7521575" cy="920750"/>
          </a:xfrm>
          <a:ln/>
        </p:spPr>
        <p:txBody>
          <a:bodyPr/>
          <a:lstStyle/>
          <a:p>
            <a:pPr algn="ctr"/>
            <a:r>
              <a:rPr lang="en-US" dirty="0" smtClean="0"/>
              <a:t>Congratulations to us</a:t>
            </a:r>
            <a:endParaRPr lang="en-US" dirty="0"/>
          </a:p>
        </p:txBody>
      </p:sp>
      <p:sp>
        <p:nvSpPr>
          <p:cNvPr id="28677" name="Rectangle 5"/>
          <p:cNvSpPr>
            <a:spLocks noGrp="1" noChangeArrowheads="1"/>
          </p:cNvSpPr>
          <p:nvPr>
            <p:ph type="body" idx="1"/>
          </p:nvPr>
        </p:nvSpPr>
        <p:spPr>
          <a:xfrm>
            <a:off x="809624" y="1905000"/>
            <a:ext cx="7521575" cy="804862"/>
          </a:xfrm>
          <a:ln/>
        </p:spPr>
        <p:txBody>
          <a:bodyPr/>
          <a:lstStyle/>
          <a:p>
            <a:pPr algn="ctr"/>
            <a:r>
              <a:rPr lang="en-US" sz="4000" dirty="0" smtClean="0">
                <a:solidFill>
                  <a:srgbClr val="00B050"/>
                </a:solidFill>
              </a:rPr>
              <a:t>We did a great job!</a:t>
            </a:r>
            <a:endParaRPr lang="en-US" sz="4000" dirty="0">
              <a:solidFill>
                <a:srgbClr val="00B050"/>
              </a:solidFill>
            </a:endParaRPr>
          </a:p>
        </p:txBody>
      </p:sp>
    </p:spTree>
    <p:extLst>
      <p:ext uri="{BB962C8B-B14F-4D97-AF65-F5344CB8AC3E}">
        <p14:creationId xmlns:p14="http://schemas.microsoft.com/office/powerpoint/2010/main" val="7947673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6146"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pPr marL="304800" indent="-304800" algn="l">
              <a:lnSpc>
                <a:spcPct val="90000"/>
              </a:lnSpc>
              <a:buClr>
                <a:srgbClr val="000000"/>
              </a:buClr>
              <a:buFont typeface="Arial" charset="0"/>
              <a:buChar char="•"/>
            </a:pPr>
            <a:r>
              <a:rPr lang="en-US" sz="1800" b="1" dirty="0">
                <a:latin typeface="+mn-lt"/>
              </a:rPr>
              <a:t>Computer/laptop and television were the most represented media. Also a significant number of videogames, cellphones, and radio.</a:t>
            </a:r>
          </a:p>
          <a:p>
            <a:pPr marL="304800" indent="-304800" algn="l">
              <a:lnSpc>
                <a:spcPct val="90000"/>
              </a:lnSpc>
              <a:buClr>
                <a:srgbClr val="000000"/>
              </a:buClr>
              <a:buFont typeface="Arial" charset="0"/>
              <a:buChar char="•"/>
            </a:pPr>
            <a:r>
              <a:rPr lang="en-US" sz="1800" b="1" dirty="0">
                <a:latin typeface="+mn-lt"/>
              </a:rPr>
              <a:t>The least represented media were film, tablet PC, telephone-landline, book, and a mannequin. </a:t>
            </a:r>
          </a:p>
          <a:p>
            <a:pPr marL="304800" indent="-304800" algn="l">
              <a:lnSpc>
                <a:spcPct val="90000"/>
              </a:lnSpc>
              <a:buClr>
                <a:srgbClr val="000000"/>
              </a:buClr>
              <a:buFont typeface="Arial" charset="0"/>
              <a:buChar char="•"/>
            </a:pPr>
            <a:r>
              <a:rPr lang="en-US" sz="1800" b="1" dirty="0">
                <a:latin typeface="+mn-lt"/>
              </a:rPr>
              <a:t>7 of the 12 computer presence experiences occurred in situations where the person was using it for audiovisual purposes (i.e. for viewing, not for interactivity).</a:t>
            </a:r>
          </a:p>
        </p:txBody>
      </p:sp>
      <p:sp>
        <p:nvSpPr>
          <p:cNvPr id="6147"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8F6FFD0F-D925-4214-8360-B6398B11F63C}" type="slidenum">
              <a:rPr lang="en-US" sz="1600">
                <a:solidFill>
                  <a:srgbClr val="FFFFFF"/>
                </a:solidFill>
                <a:latin typeface="Lucida Grande" charset="0"/>
                <a:ea typeface="Lucida Grande" charset="0"/>
                <a:cs typeface="Lucida Grande" charset="0"/>
                <a:sym typeface="Lucida Grande" charset="0"/>
              </a:rPr>
              <a:pPr algn="ctr"/>
              <a:t>3</a:t>
            </a:fld>
            <a:endParaRPr lang="en-US" sz="1600">
              <a:solidFill>
                <a:srgbClr val="FFFFFF"/>
              </a:solidFill>
              <a:latin typeface="Lucida Grande" charset="0"/>
              <a:ea typeface="Lucida Grande" charset="0"/>
              <a:cs typeface="Lucida Grande" charset="0"/>
              <a:sym typeface="Lucida Grande" charset="0"/>
            </a:endParaRPr>
          </a:p>
        </p:txBody>
      </p:sp>
      <p:sp>
        <p:nvSpPr>
          <p:cNvPr id="6148" name="Rectangle 4"/>
          <p:cNvSpPr>
            <a:spLocks noGrp="1" noChangeArrowheads="1"/>
          </p:cNvSpPr>
          <p:nvPr>
            <p:ph type="title"/>
          </p:nvPr>
        </p:nvSpPr>
        <p:spPr>
          <a:ln/>
        </p:spPr>
        <p:txBody>
          <a:bodyPr/>
          <a:lstStyle/>
          <a:p>
            <a:pPr algn="ctr"/>
            <a:r>
              <a:rPr lang="en-US" dirty="0"/>
              <a:t>Media technologies involved</a:t>
            </a:r>
          </a:p>
        </p:txBody>
      </p:sp>
      <p:graphicFrame>
        <p:nvGraphicFramePr>
          <p:cNvPr id="6149" name="Group 5"/>
          <p:cNvGraphicFramePr>
            <a:graphicFrameLocks noGrp="1"/>
          </p:cNvGraphicFramePr>
          <p:nvPr>
            <p:extLst>
              <p:ext uri="{D42A27DB-BD31-4B8C-83A1-F6EECF244321}">
                <p14:modId xmlns:p14="http://schemas.microsoft.com/office/powerpoint/2010/main" val="2216346731"/>
              </p:ext>
            </p:extLst>
          </p:nvPr>
        </p:nvGraphicFramePr>
        <p:xfrm>
          <a:off x="2971800" y="990600"/>
          <a:ext cx="3378200" cy="3810000"/>
        </p:xfrm>
        <a:graphic>
          <a:graphicData uri="http://schemas.openxmlformats.org/drawingml/2006/table">
            <a:tbl>
              <a:tblPr/>
              <a:tblGrid>
                <a:gridCol w="2462213"/>
                <a:gridCol w="915987"/>
              </a:tblGrid>
              <a:tr h="3469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Book</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A5A5A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A5A5A5"/>
                    </a:solidFill>
                  </a:tcPr>
                </a:tc>
              </a:tr>
              <a:tr h="3355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Computer</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8D8D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0000"/>
                          </a:solidFill>
                          <a:effectLst/>
                          <a:latin typeface="Lucida Grande" charset="0"/>
                          <a:ea typeface="ヒラギノ角ゴ ProN W6" charset="0"/>
                          <a:cs typeface="ヒラギノ角ゴ ProN W6" charset="0"/>
                          <a:sym typeface="Lucida Grande" charset="0"/>
                        </a:rPr>
                        <a:t>12</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8D8D8"/>
                    </a:solidFill>
                  </a:tcPr>
                </a:tc>
              </a:tr>
              <a:tr h="3372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Film</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A5A5A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2</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A5A5A5"/>
                    </a:solidFill>
                  </a:tcPr>
                </a:tc>
              </a:tr>
              <a:tr h="3355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Radio</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8D8D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5</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8D8D8"/>
                    </a:solidFill>
                  </a:tcPr>
                </a:tc>
              </a:tr>
              <a:tr h="3355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Telephone - Cell</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A5A5A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6</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A5A5A5"/>
                    </a:solidFill>
                  </a:tcPr>
                </a:tc>
              </a:tr>
              <a:tr h="3355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Telephone - Land Line</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8D8D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8D8D8"/>
                    </a:solidFill>
                  </a:tcPr>
                </a:tc>
              </a:tr>
              <a:tr h="3355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Television</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A5A5A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0000"/>
                          </a:solidFill>
                          <a:effectLst/>
                          <a:latin typeface="Lucida Grande" charset="0"/>
                          <a:ea typeface="ヒラギノ角ゴ ProN W6" charset="0"/>
                          <a:cs typeface="ヒラギノ角ゴ ProN W6" charset="0"/>
                          <a:sym typeface="Lucida Grande" charset="0"/>
                        </a:rPr>
                        <a:t>11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A5A5A5"/>
                    </a:solidFill>
                  </a:tcPr>
                </a:tc>
              </a:tr>
              <a:tr h="3372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Video Games (Console)</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8D8D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6</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8D8D8"/>
                    </a:solidFill>
                  </a:tcPr>
                </a:tc>
              </a:tr>
              <a:tr h="3355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Other</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A5A5A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3</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A5A5A5"/>
                    </a:solidFill>
                  </a:tcPr>
                </a:tc>
              </a:tr>
              <a:tr h="4378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Telephone - Cell/Video Game</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8D8D8"/>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8D8D8"/>
                    </a:solidFill>
                  </a:tcPr>
                </a:tc>
              </a:tr>
              <a:tr h="3372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Computer/Television</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cap="flat">
                      <a:noFill/>
                    </a:lnB>
                    <a:lnTlToBr>
                      <a:noFill/>
                    </a:lnTlToBr>
                    <a:lnBlToTr>
                      <a:noFill/>
                    </a:lnBlToTr>
                    <a:solidFill>
                      <a:srgbClr val="A5A5A5"/>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cap="flat">
                      <a:noFill/>
                    </a:lnB>
                    <a:lnTlToBr>
                      <a:noFill/>
                    </a:lnTlToBr>
                    <a:lnBlToTr>
                      <a:noFill/>
                    </a:lnBlToTr>
                    <a:solidFill>
                      <a:srgbClr val="A5A5A5"/>
                    </a:solidFill>
                  </a:tcPr>
                </a:tc>
              </a:tr>
            </a:tbl>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8194"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8195"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F2F581CE-C202-46B4-85F3-EAA5CA840049}" type="slidenum">
              <a:rPr lang="en-US" sz="1600">
                <a:solidFill>
                  <a:srgbClr val="FFFFFF"/>
                </a:solidFill>
                <a:latin typeface="Lucida Grande" charset="0"/>
                <a:ea typeface="Lucida Grande" charset="0"/>
                <a:cs typeface="Lucida Grande" charset="0"/>
                <a:sym typeface="Lucida Grande" charset="0"/>
              </a:rPr>
              <a:pPr algn="ctr"/>
              <a:t>4</a:t>
            </a:fld>
            <a:endParaRPr lang="en-US" sz="1600">
              <a:solidFill>
                <a:srgbClr val="FFFFFF"/>
              </a:solidFill>
              <a:latin typeface="Lucida Grande" charset="0"/>
              <a:ea typeface="Lucida Grande" charset="0"/>
              <a:cs typeface="Lucida Grande" charset="0"/>
              <a:sym typeface="Lucida Grande" charset="0"/>
            </a:endParaRPr>
          </a:p>
        </p:txBody>
      </p:sp>
      <p:sp>
        <p:nvSpPr>
          <p:cNvPr id="8196" name="Rectangle 4"/>
          <p:cNvSpPr>
            <a:spLocks noGrp="1" noChangeArrowheads="1"/>
          </p:cNvSpPr>
          <p:nvPr>
            <p:ph type="title"/>
          </p:nvPr>
        </p:nvSpPr>
        <p:spPr>
          <a:ln/>
        </p:spPr>
        <p:txBody>
          <a:bodyPr/>
          <a:lstStyle/>
          <a:p>
            <a:pPr algn="ctr"/>
            <a:r>
              <a:rPr lang="en-US" dirty="0"/>
              <a:t>Elements of </a:t>
            </a:r>
            <a:r>
              <a:rPr lang="en-US" dirty="0" smtClean="0"/>
              <a:t>media </a:t>
            </a:r>
            <a:r>
              <a:rPr lang="en-US" dirty="0"/>
              <a:t>experiences involved</a:t>
            </a:r>
          </a:p>
        </p:txBody>
      </p:sp>
      <p:graphicFrame>
        <p:nvGraphicFramePr>
          <p:cNvPr id="8197" name="Group 5"/>
          <p:cNvGraphicFramePr>
            <a:graphicFrameLocks noGrp="1"/>
          </p:cNvGraphicFramePr>
          <p:nvPr>
            <p:extLst>
              <p:ext uri="{D42A27DB-BD31-4B8C-83A1-F6EECF244321}">
                <p14:modId xmlns:p14="http://schemas.microsoft.com/office/powerpoint/2010/main" val="4004018305"/>
              </p:ext>
            </p:extLst>
          </p:nvPr>
        </p:nvGraphicFramePr>
        <p:xfrm>
          <a:off x="533400" y="1752598"/>
          <a:ext cx="3517900" cy="4877780"/>
        </p:xfrm>
        <a:graphic>
          <a:graphicData uri="http://schemas.openxmlformats.org/drawingml/2006/table">
            <a:tbl>
              <a:tblPr/>
              <a:tblGrid>
                <a:gridCol w="1981938"/>
                <a:gridCol w="1535962"/>
              </a:tblGrid>
              <a:tr h="62382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Text</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8</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606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Still Images</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3</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r>
              <a:tr h="6081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Moving Images</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FF0000"/>
                          </a:solidFill>
                          <a:effectLst/>
                          <a:latin typeface="Lucida Grande" charset="0"/>
                          <a:ea typeface="ヒラギノ角ゴ ProN W6" charset="0"/>
                          <a:cs typeface="ヒラギノ角ゴ ProN W6" charset="0"/>
                          <a:sym typeface="Lucida Grande" charset="0"/>
                        </a:rPr>
                        <a:t>27</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6081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Sound</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FF0000"/>
                          </a:solidFill>
                          <a:effectLst/>
                          <a:latin typeface="Lucida Grande" charset="0"/>
                          <a:ea typeface="ヒラギノ角ゴ ProN W6" charset="0"/>
                          <a:cs typeface="ヒラギノ角ゴ ProN W6" charset="0"/>
                          <a:sym typeface="Lucida Grande" charset="0"/>
                        </a:rPr>
                        <a:t>34</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r>
              <a:tr h="606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Touch</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6081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Smell</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r>
              <a:tr h="6081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Interactivity</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10</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6081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Other</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cap="flat">
                      <a:noFill/>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3</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cap="flat">
                      <a:noFill/>
                    </a:lnB>
                    <a:lnTlToBr>
                      <a:noFill/>
                    </a:lnTlToBr>
                    <a:lnBlToTr>
                      <a:noFill/>
                    </a:lnBlToTr>
                    <a:solidFill>
                      <a:srgbClr val="DBE5F1"/>
                    </a:solidFill>
                  </a:tcPr>
                </a:tc>
              </a:tr>
            </a:tbl>
          </a:graphicData>
        </a:graphic>
      </p:graphicFrame>
      <p:graphicFrame>
        <p:nvGraphicFramePr>
          <p:cNvPr id="8256" name="Group 64"/>
          <p:cNvGraphicFramePr>
            <a:graphicFrameLocks noGrp="1"/>
          </p:cNvGraphicFramePr>
          <p:nvPr>
            <p:extLst>
              <p:ext uri="{D42A27DB-BD31-4B8C-83A1-F6EECF244321}">
                <p14:modId xmlns:p14="http://schemas.microsoft.com/office/powerpoint/2010/main" val="4289456717"/>
              </p:ext>
            </p:extLst>
          </p:nvPr>
        </p:nvGraphicFramePr>
        <p:xfrm>
          <a:off x="4495800" y="1773233"/>
          <a:ext cx="3873500" cy="4899030"/>
        </p:xfrm>
        <a:graphic>
          <a:graphicData uri="http://schemas.openxmlformats.org/drawingml/2006/table">
            <a:tbl>
              <a:tblPr/>
              <a:tblGrid>
                <a:gridCol w="2749550"/>
                <a:gridCol w="1123950"/>
              </a:tblGrid>
              <a:tr h="2841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Text</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5</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Still Images</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r>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Moving Images</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3</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2762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Sound</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8</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r>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Touch</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0</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Smell</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0</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r>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Interactivity</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3</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2762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Other</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2</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r>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Text, Touch, Interactivity</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438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Moving Images, Sound, Interactivity</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6</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r>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Moving Images, Sound</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0000"/>
                          </a:solidFill>
                          <a:effectLst/>
                          <a:latin typeface="Lucida Grande" charset="0"/>
                          <a:ea typeface="ヒラギノ角ゴ ProN W6" charset="0"/>
                          <a:cs typeface="ヒラギノ角ゴ ProN W6" charset="0"/>
                          <a:sym typeface="Lucida Grande" charset="0"/>
                        </a:rPr>
                        <a:t>15</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2762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Sound, Smell</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r>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Text, Moving Images, Sound</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438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Text, Still Images, Moving Images, Sound</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DBE5F1"/>
                    </a:solidFill>
                  </a:tcPr>
                </a:tc>
              </a:tr>
              <a:tr h="438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Still Images, Moving Images, Sound</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a:noFill/>
                    </a:lnTlToBr>
                    <a:lnBlToTr>
                      <a:noFill/>
                    </a:lnBlToTr>
                    <a:solidFill>
                      <a:srgbClr val="B8CCE4"/>
                    </a:solidFill>
                  </a:tcPr>
                </a:tc>
              </a:tr>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Sound, Skype</a:t>
                      </a:r>
                    </a:p>
                  </a:txBody>
                  <a:tcPr marL="182880" marR="0" marT="0" marB="0" anchor="b" horzOverflow="overflow">
                    <a:lnL cap="flat">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cap="flat">
                      <a:noFill/>
                    </a:lnB>
                    <a:lnTlToBr>
                      <a:noFill/>
                    </a:lnTlToBr>
                    <a:lnBlToTr>
                      <a:noFill/>
                    </a:lnBlToTr>
                    <a:solidFill>
                      <a:srgbClr val="DBE5F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Lucida Grande" charset="0"/>
                          <a:ea typeface="ヒラギノ角ゴ ProN W6" charset="0"/>
                          <a:cs typeface="ヒラギノ角ゴ ProN W6" charset="0"/>
                          <a:sym typeface="Lucida Grande" charset="0"/>
                        </a:rPr>
                        <a:t>1</a:t>
                      </a:r>
                    </a:p>
                  </a:txBody>
                  <a:tcPr marL="0" marR="182880" marT="0" marB="0" anchor="b" horzOverflow="overflow">
                    <a:lnL w="6350" cap="flat" cmpd="sng" algn="ctr">
                      <a:solidFill>
                        <a:srgbClr val="FFFFFF"/>
                      </a:solidFill>
                      <a:prstDash val="solid"/>
                      <a:round/>
                      <a:headEnd type="none" w="med" len="med"/>
                      <a:tailEnd type="none" w="med" len="med"/>
                    </a:lnL>
                    <a:lnR cap="flat">
                      <a:noFill/>
                    </a:lnR>
                    <a:lnT w="6350" cap="flat" cmpd="sng" algn="ctr">
                      <a:solidFill>
                        <a:srgbClr val="FFFFFF"/>
                      </a:solidFill>
                      <a:prstDash val="solid"/>
                      <a:round/>
                      <a:headEnd type="none" w="med" len="med"/>
                      <a:tailEnd type="none" w="med" len="med"/>
                    </a:lnT>
                    <a:lnB cap="flat">
                      <a:noFill/>
                    </a:lnB>
                    <a:lnTlToBr>
                      <a:noFill/>
                    </a:lnTlToBr>
                    <a:lnBlToTr>
                      <a:noFill/>
                    </a:lnBlToTr>
                    <a:solidFill>
                      <a:srgbClr val="DBE5F1"/>
                    </a:solidFill>
                  </a:tcPr>
                </a:tc>
              </a:tr>
            </a:tbl>
          </a:graphicData>
        </a:graphic>
      </p:graphicFrame>
      <p:sp>
        <p:nvSpPr>
          <p:cNvPr id="8371" name="Rectangle 179"/>
          <p:cNvSpPr>
            <a:spLocks/>
          </p:cNvSpPr>
          <p:nvPr/>
        </p:nvSpPr>
        <p:spPr bwMode="auto">
          <a:xfrm>
            <a:off x="4495800" y="1079500"/>
            <a:ext cx="38512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r>
              <a:rPr lang="en-US" sz="1800" dirty="0">
                <a:solidFill>
                  <a:schemeClr val="tx1"/>
                </a:solidFill>
                <a:latin typeface="Lucida Grande" charset="0"/>
                <a:ea typeface="Lucida Grande" charset="0"/>
                <a:cs typeface="Lucida Grande" charset="0"/>
                <a:sym typeface="Lucida Grande" charset="0"/>
              </a:rPr>
              <a:t>Simultaneous experience </a:t>
            </a:r>
            <a:r>
              <a:rPr lang="en-US" sz="1800" dirty="0" smtClean="0">
                <a:solidFill>
                  <a:schemeClr val="tx1"/>
                </a:solidFill>
                <a:latin typeface="Lucida Grande" charset="0"/>
                <a:ea typeface="Lucida Grande" charset="0"/>
                <a:cs typeface="Lucida Grande" charset="0"/>
                <a:sym typeface="Lucida Grande" charset="0"/>
              </a:rPr>
              <a:t/>
            </a:r>
            <a:br>
              <a:rPr lang="en-US" sz="1800" dirty="0" smtClean="0">
                <a:solidFill>
                  <a:schemeClr val="tx1"/>
                </a:solidFill>
                <a:latin typeface="Lucida Grande" charset="0"/>
                <a:ea typeface="Lucida Grande" charset="0"/>
                <a:cs typeface="Lucida Grande" charset="0"/>
                <a:sym typeface="Lucida Grande" charset="0"/>
              </a:rPr>
            </a:br>
            <a:r>
              <a:rPr lang="en-US" sz="1800" dirty="0" smtClean="0">
                <a:solidFill>
                  <a:schemeClr val="tx1"/>
                </a:solidFill>
                <a:latin typeface="Lucida Grande" charset="0"/>
                <a:ea typeface="Lucida Grande" charset="0"/>
                <a:cs typeface="Lucida Grande" charset="0"/>
                <a:sym typeface="Lucida Grande" charset="0"/>
              </a:rPr>
              <a:t>of </a:t>
            </a:r>
            <a:r>
              <a:rPr lang="en-US" sz="1800" dirty="0">
                <a:solidFill>
                  <a:schemeClr val="tx1"/>
                </a:solidFill>
                <a:latin typeface="Lucida Grande" charset="0"/>
                <a:ea typeface="Lucida Grande" charset="0"/>
                <a:cs typeface="Lucida Grande" charset="0"/>
                <a:sym typeface="Lucida Grande" charset="0"/>
              </a:rPr>
              <a:t>media elements</a:t>
            </a:r>
          </a:p>
        </p:txBody>
      </p:sp>
      <p:sp>
        <p:nvSpPr>
          <p:cNvPr id="8372" name="Rectangle 180"/>
          <p:cNvSpPr>
            <a:spLocks/>
          </p:cNvSpPr>
          <p:nvPr/>
        </p:nvSpPr>
        <p:spPr bwMode="auto">
          <a:xfrm>
            <a:off x="455246" y="1245800"/>
            <a:ext cx="35814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square" lIns="0" tIns="0" rIns="0" bIns="0">
            <a:spAutoFit/>
          </a:bodyPr>
          <a:lstStyle/>
          <a:p>
            <a:r>
              <a:rPr lang="en-US" sz="1800" dirty="0">
                <a:solidFill>
                  <a:schemeClr val="tx1"/>
                </a:solidFill>
                <a:latin typeface="Lucida Grande" charset="0"/>
                <a:ea typeface="Lucida Grande" charset="0"/>
                <a:cs typeface="Lucida Grande" charset="0"/>
                <a:sym typeface="Lucida Grande" charset="0"/>
              </a:rPr>
              <a:t>Media elements involved</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9218"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9219"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86191F46-BD18-48E2-9217-1B842BD4F572}" type="slidenum">
              <a:rPr lang="en-US" sz="1600">
                <a:solidFill>
                  <a:srgbClr val="FFFFFF"/>
                </a:solidFill>
                <a:latin typeface="Lucida Grande" charset="0"/>
                <a:ea typeface="Lucida Grande" charset="0"/>
                <a:cs typeface="Lucida Grande" charset="0"/>
                <a:sym typeface="Lucida Grande" charset="0"/>
              </a:rPr>
              <a:pPr algn="ctr"/>
              <a:t>5</a:t>
            </a:fld>
            <a:endParaRPr lang="en-US" sz="1600">
              <a:solidFill>
                <a:srgbClr val="FFFFFF"/>
              </a:solidFill>
              <a:latin typeface="Lucida Grande" charset="0"/>
              <a:ea typeface="Lucida Grande" charset="0"/>
              <a:cs typeface="Lucida Grande" charset="0"/>
              <a:sym typeface="Lucida Grande" charset="0"/>
            </a:endParaRPr>
          </a:p>
        </p:txBody>
      </p:sp>
      <p:sp>
        <p:nvSpPr>
          <p:cNvPr id="9220" name="Rectangle 4"/>
          <p:cNvSpPr>
            <a:spLocks noGrp="1" noChangeArrowheads="1"/>
          </p:cNvSpPr>
          <p:nvPr>
            <p:ph type="title"/>
          </p:nvPr>
        </p:nvSpPr>
        <p:spPr>
          <a:xfrm>
            <a:off x="822325" y="23813"/>
            <a:ext cx="7521575" cy="1231900"/>
          </a:xfrm>
          <a:ln/>
        </p:spPr>
        <p:txBody>
          <a:bodyPr/>
          <a:lstStyle/>
          <a:p>
            <a:pPr algn="ctr"/>
            <a:r>
              <a:rPr lang="en-US" dirty="0" smtClean="0"/>
              <a:t>Elements </a:t>
            </a:r>
            <a:r>
              <a:rPr lang="en-US" dirty="0"/>
              <a:t>of </a:t>
            </a:r>
            <a:r>
              <a:rPr lang="en-US" dirty="0" smtClean="0"/>
              <a:t>media </a:t>
            </a:r>
            <a:r>
              <a:rPr lang="en-US" dirty="0"/>
              <a:t>experiences involved</a:t>
            </a:r>
          </a:p>
        </p:txBody>
      </p:sp>
      <p:sp>
        <p:nvSpPr>
          <p:cNvPr id="9221" name="Rectangle 5"/>
          <p:cNvSpPr>
            <a:spLocks noGrp="1" noChangeArrowheads="1"/>
          </p:cNvSpPr>
          <p:nvPr>
            <p:ph type="body" idx="1"/>
          </p:nvPr>
        </p:nvSpPr>
        <p:spPr>
          <a:xfrm>
            <a:off x="823913" y="1420813"/>
            <a:ext cx="7518400" cy="4838700"/>
          </a:xfrm>
          <a:ln/>
        </p:spPr>
        <p:txBody>
          <a:bodyPr/>
          <a:lstStyle/>
          <a:p>
            <a:pPr marL="304800" indent="-304800">
              <a:lnSpc>
                <a:spcPct val="80000"/>
              </a:lnSpc>
              <a:buClr>
                <a:srgbClr val="000000"/>
              </a:buClr>
              <a:buFont typeface="Arial" charset="0"/>
              <a:buChar char="•"/>
            </a:pPr>
            <a:r>
              <a:rPr lang="en-US" sz="1800" b="0" dirty="0"/>
              <a:t>The two </a:t>
            </a:r>
            <a:r>
              <a:rPr lang="en-US" sz="1800" b="0" dirty="0" smtClean="0"/>
              <a:t>elements </a:t>
            </a:r>
            <a:r>
              <a:rPr lang="en-US" sz="1800" b="0" dirty="0"/>
              <a:t>of media experience that were involved </a:t>
            </a:r>
            <a:r>
              <a:rPr lang="en-US" sz="1800" b="0" dirty="0" smtClean="0"/>
              <a:t>most often were </a:t>
            </a:r>
            <a:r>
              <a:rPr lang="en-US" sz="1800" b="0" dirty="0"/>
              <a:t>moving images and sound, followed by interactivity, then text and still </a:t>
            </a:r>
            <a:r>
              <a:rPr lang="en-US" sz="1800" b="0" dirty="0" smtClean="0"/>
              <a:t>images.</a:t>
            </a:r>
            <a:endParaRPr lang="en-US" sz="1800" b="0" dirty="0"/>
          </a:p>
          <a:p>
            <a:pPr marL="304800" indent="-304800">
              <a:lnSpc>
                <a:spcPct val="80000"/>
              </a:lnSpc>
              <a:buClr>
                <a:srgbClr val="000000"/>
              </a:buClr>
              <a:buFont typeface="Arial" charset="0"/>
              <a:buChar char="•"/>
            </a:pPr>
            <a:r>
              <a:rPr lang="en-US" sz="1800" b="0" dirty="0"/>
              <a:t>The elements of media experience least involved were touch and smell</a:t>
            </a:r>
            <a:r>
              <a:rPr lang="en-US" sz="1800" b="0" dirty="0" smtClean="0"/>
              <a:t>. </a:t>
            </a:r>
            <a:endParaRPr lang="en-US" sz="1800" b="0" dirty="0"/>
          </a:p>
          <a:p>
            <a:pPr marL="304800" indent="-304800">
              <a:lnSpc>
                <a:spcPct val="80000"/>
              </a:lnSpc>
              <a:buClr>
                <a:srgbClr val="000000"/>
              </a:buClr>
              <a:buFont typeface="Arial" charset="0"/>
              <a:buChar char="•"/>
            </a:pPr>
            <a:r>
              <a:rPr lang="en-US" sz="1800" b="0" dirty="0"/>
              <a:t>Common groupings of elements of media experiences were moving images and sound, followed by moving images, sound and interactivity</a:t>
            </a:r>
            <a:r>
              <a:rPr lang="en-US" sz="1800" b="0" dirty="0" smtClean="0"/>
              <a:t>. </a:t>
            </a:r>
            <a:endParaRPr lang="en-US" sz="1800" b="0" dirty="0"/>
          </a:p>
          <a:p>
            <a:pPr marL="304800" indent="-304800">
              <a:lnSpc>
                <a:spcPct val="80000"/>
              </a:lnSpc>
              <a:buClr>
                <a:srgbClr val="000000"/>
              </a:buClr>
              <a:buFont typeface="Arial" charset="0"/>
              <a:buChar char="•"/>
            </a:pPr>
            <a:r>
              <a:rPr lang="en-US" sz="1800" b="0" dirty="0"/>
              <a:t>Between two of the highest elements of media experiences involved (moving images and sound), sound was more often involved</a:t>
            </a:r>
            <a:r>
              <a:rPr lang="en-US" sz="1800" b="0" dirty="0" smtClean="0"/>
              <a:t>. </a:t>
            </a:r>
            <a:endParaRPr lang="en-US" sz="1800" b="0" dirty="0"/>
          </a:p>
          <a:p>
            <a:pPr marL="304800" indent="-304800">
              <a:lnSpc>
                <a:spcPct val="80000"/>
              </a:lnSpc>
              <a:buClr>
                <a:srgbClr val="000000"/>
              </a:buClr>
              <a:buFont typeface="Arial" charset="0"/>
              <a:buChar char="•"/>
            </a:pPr>
            <a:r>
              <a:rPr lang="en-US" sz="1800" b="0" dirty="0"/>
              <a:t>Engagement, social richness/presence and spatial </a:t>
            </a:r>
            <a:r>
              <a:rPr lang="en-US" sz="1800" b="0" dirty="0" smtClean="0"/>
              <a:t>presence </a:t>
            </a:r>
            <a:r>
              <a:rPr lang="en-US" sz="1800" b="0" dirty="0"/>
              <a:t>occurred most </a:t>
            </a:r>
            <a:r>
              <a:rPr lang="en-US" sz="1800" b="0" dirty="0" smtClean="0"/>
              <a:t>often.</a:t>
            </a:r>
            <a:endParaRPr lang="en-US" sz="1800" b="0"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0242"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0243"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520DD564-558C-4426-B56A-F638C10A47A4}" type="slidenum">
              <a:rPr lang="en-US" sz="1600">
                <a:solidFill>
                  <a:srgbClr val="FFFFFF"/>
                </a:solidFill>
                <a:latin typeface="Lucida Grande" charset="0"/>
                <a:ea typeface="Lucida Grande" charset="0"/>
                <a:cs typeface="Lucida Grande" charset="0"/>
                <a:sym typeface="Lucida Grande" charset="0"/>
              </a:rPr>
              <a:pPr algn="ctr"/>
              <a:t>6</a:t>
            </a:fld>
            <a:endParaRPr lang="en-US" sz="1600">
              <a:solidFill>
                <a:srgbClr val="FFFFFF"/>
              </a:solidFill>
              <a:latin typeface="Lucida Grande" charset="0"/>
              <a:ea typeface="Lucida Grande" charset="0"/>
              <a:cs typeface="Lucida Grande" charset="0"/>
              <a:sym typeface="Lucida Grande" charset="0"/>
            </a:endParaRPr>
          </a:p>
        </p:txBody>
      </p:sp>
      <p:sp>
        <p:nvSpPr>
          <p:cNvPr id="10244" name="Rectangle 4"/>
          <p:cNvSpPr>
            <a:spLocks noGrp="1" noChangeArrowheads="1"/>
          </p:cNvSpPr>
          <p:nvPr>
            <p:ph type="title"/>
          </p:nvPr>
        </p:nvSpPr>
        <p:spPr>
          <a:ln/>
        </p:spPr>
        <p:txBody>
          <a:bodyPr/>
          <a:lstStyle/>
          <a:p>
            <a:pPr algn="ctr"/>
            <a:r>
              <a:rPr lang="en-US" dirty="0" smtClean="0"/>
              <a:t>Media </a:t>
            </a:r>
            <a:r>
              <a:rPr lang="en-US" dirty="0"/>
              <a:t>experience times </a:t>
            </a:r>
          </a:p>
        </p:txBody>
      </p:sp>
      <p:sp>
        <p:nvSpPr>
          <p:cNvPr id="10245" name="Rectangle 5"/>
          <p:cNvSpPr>
            <a:spLocks/>
          </p:cNvSpPr>
          <p:nvPr/>
        </p:nvSpPr>
        <p:spPr bwMode="auto">
          <a:xfrm>
            <a:off x="822325" y="1687513"/>
            <a:ext cx="75184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38100" tIns="38100" rIns="38100" bIns="38100"/>
          <a:lstStyle/>
          <a:p>
            <a:pPr marL="247650" indent="-247650" algn="l">
              <a:buClr>
                <a:srgbClr val="000000"/>
              </a:buClr>
              <a:buSzPct val="100000"/>
              <a:buFont typeface="Arial" charset="0"/>
              <a:buChar char="•"/>
            </a:pPr>
            <a:r>
              <a:rPr lang="en-US" sz="1800" dirty="0">
                <a:solidFill>
                  <a:schemeClr val="tx1"/>
                </a:solidFill>
                <a:latin typeface="Lucida Grande" charset="0"/>
                <a:ea typeface="Lucida Grande" charset="0"/>
                <a:cs typeface="Lucida Grande" charset="0"/>
                <a:sym typeface="Lucida Grande" charset="0"/>
              </a:rPr>
              <a:t>The most frequent times for presence experiences were between 4pm and midnight.</a:t>
            </a:r>
          </a:p>
          <a:p>
            <a:pPr marL="247650" indent="-247650" algn="l"/>
            <a:endParaRPr lang="en-US" sz="1800" dirty="0">
              <a:solidFill>
                <a:schemeClr val="tx1"/>
              </a:solidFill>
              <a:latin typeface="Lucida Grande" charset="0"/>
              <a:ea typeface="Lucida Grande" charset="0"/>
              <a:cs typeface="Lucida Grande" charset="0"/>
              <a:sym typeface="Lucida Grande" charset="0"/>
            </a:endParaRPr>
          </a:p>
          <a:p>
            <a:pPr marL="247650" indent="-247650" algn="l">
              <a:buClr>
                <a:srgbClr val="000000"/>
              </a:buClr>
              <a:buSzPct val="100000"/>
              <a:buFont typeface="Arial" charset="0"/>
              <a:buChar char="•"/>
            </a:pPr>
            <a:r>
              <a:rPr lang="en-US" sz="1800" dirty="0">
                <a:solidFill>
                  <a:schemeClr val="tx1"/>
                </a:solidFill>
                <a:latin typeface="Lucida Grande" charset="0"/>
                <a:ea typeface="Lucida Grande" charset="0"/>
                <a:cs typeface="Lucida Grande" charset="0"/>
                <a:sym typeface="Lucida Grande" charset="0"/>
              </a:rPr>
              <a:t>Presence tended to occur more frequently between the hours of 10pm and midnight. One explanation for this high number is that awareness to artificiality (i.e. mediation) decreases as fatigue increases, making presence easier to achieve.</a:t>
            </a:r>
          </a:p>
          <a:p>
            <a:pPr marL="247650" indent="-247650" algn="l"/>
            <a:endParaRPr lang="en-US" sz="1800" dirty="0">
              <a:solidFill>
                <a:schemeClr val="tx1"/>
              </a:solidFill>
              <a:latin typeface="Lucida Grande" charset="0"/>
              <a:ea typeface="Lucida Grande" charset="0"/>
              <a:cs typeface="Lucida Grande" charset="0"/>
              <a:sym typeface="Lucida Grande" charset="0"/>
            </a:endParaRPr>
          </a:p>
          <a:p>
            <a:pPr marL="247650" indent="-247650" algn="l">
              <a:buClr>
                <a:srgbClr val="000000"/>
              </a:buClr>
              <a:buSzPct val="100000"/>
              <a:buFont typeface="Arial" charset="0"/>
              <a:buChar char="•"/>
            </a:pPr>
            <a:r>
              <a:rPr lang="en-US" sz="1800" dirty="0">
                <a:solidFill>
                  <a:schemeClr val="tx1"/>
                </a:solidFill>
                <a:latin typeface="Lucida Grande" charset="0"/>
                <a:ea typeface="Lucida Grande" charset="0"/>
                <a:cs typeface="Lucida Grande" charset="0"/>
                <a:sym typeface="Lucida Grande" charset="0"/>
              </a:rPr>
              <a:t>Approximately 1 in 5 experiences lasted over 1 hour.</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1266"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1267"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D3CDB0D1-C403-498D-BBAB-3C6FF41F564F}" type="slidenum">
              <a:rPr lang="en-US" sz="1600">
                <a:solidFill>
                  <a:srgbClr val="FFFFFF"/>
                </a:solidFill>
                <a:latin typeface="Lucida Grande" charset="0"/>
                <a:ea typeface="Lucida Grande" charset="0"/>
                <a:cs typeface="Lucida Grande" charset="0"/>
                <a:sym typeface="Lucida Grande" charset="0"/>
              </a:rPr>
              <a:pPr algn="ctr"/>
              <a:t>7</a:t>
            </a:fld>
            <a:endParaRPr lang="en-US" sz="1600">
              <a:solidFill>
                <a:srgbClr val="FFFFFF"/>
              </a:solidFill>
              <a:latin typeface="Lucida Grande" charset="0"/>
              <a:ea typeface="Lucida Grande" charset="0"/>
              <a:cs typeface="Lucida Grande" charset="0"/>
              <a:sym typeface="Lucida Grande" charset="0"/>
            </a:endParaRPr>
          </a:p>
        </p:txBody>
      </p:sp>
      <p:sp>
        <p:nvSpPr>
          <p:cNvPr id="11268" name="Rectangle 4"/>
          <p:cNvSpPr>
            <a:spLocks noGrp="1" noChangeArrowheads="1"/>
          </p:cNvSpPr>
          <p:nvPr>
            <p:ph type="title"/>
          </p:nvPr>
        </p:nvSpPr>
        <p:spPr>
          <a:ln/>
        </p:spPr>
        <p:txBody>
          <a:bodyPr/>
          <a:lstStyle/>
          <a:p>
            <a:pPr algn="ctr"/>
            <a:r>
              <a:rPr lang="en-US" dirty="0"/>
              <a:t>Participant </a:t>
            </a:r>
            <a:r>
              <a:rPr lang="en-US" dirty="0" smtClean="0"/>
              <a:t>location </a:t>
            </a:r>
            <a:r>
              <a:rPr lang="en-US" dirty="0"/>
              <a:t>during </a:t>
            </a:r>
            <a:r>
              <a:rPr lang="en-US" dirty="0" smtClean="0"/>
              <a:t>experience</a:t>
            </a:r>
            <a:endParaRPr lang="en-US" dirty="0"/>
          </a:p>
        </p:txBody>
      </p:sp>
      <p:pic>
        <p:nvPicPr>
          <p:cNvPr id="11269" name="Picture 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8175" y="1066800"/>
            <a:ext cx="7886700" cy="397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11270" name="Rectangle 6"/>
          <p:cNvSpPr>
            <a:spLocks/>
          </p:cNvSpPr>
          <p:nvPr/>
        </p:nvSpPr>
        <p:spPr bwMode="auto">
          <a:xfrm>
            <a:off x="225425" y="4956175"/>
            <a:ext cx="8712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38100" tIns="38100" rIns="38100" bIns="38100"/>
          <a:lstStyle/>
          <a:p>
            <a:pPr marL="247650" indent="-247650" algn="l">
              <a:buClr>
                <a:srgbClr val="000000"/>
              </a:buClr>
              <a:buSzPct val="100000"/>
              <a:buFont typeface="Arial" charset="0"/>
              <a:buChar char="•"/>
            </a:pPr>
            <a:endParaRPr lang="en-US" sz="1800" dirty="0">
              <a:solidFill>
                <a:schemeClr val="tx1"/>
              </a:solidFill>
              <a:latin typeface="Lucida Grande" charset="0"/>
              <a:ea typeface="Lucida Grande" charset="0"/>
              <a:cs typeface="Lucida Grande" charset="0"/>
              <a:sym typeface="Lucida Grande" charset="0"/>
            </a:endParaRPr>
          </a:p>
          <a:p>
            <a:pPr marL="247650" indent="-247650" algn="l">
              <a:buClr>
                <a:srgbClr val="000000"/>
              </a:buClr>
              <a:buSzPct val="100000"/>
              <a:buFont typeface="Arial" charset="0"/>
              <a:buChar char="•"/>
            </a:pPr>
            <a:endParaRPr lang="en-US" sz="1800" dirty="0">
              <a:solidFill>
                <a:schemeClr val="tx1"/>
              </a:solidFill>
              <a:latin typeface="Lucida Grande" charset="0"/>
              <a:ea typeface="Lucida Grande" charset="0"/>
              <a:cs typeface="Lucida Grande" charset="0"/>
              <a:sym typeface="Lucida Grande" charset="0"/>
            </a:endParaRPr>
          </a:p>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It may be that people experienced </a:t>
            </a:r>
            <a:r>
              <a:rPr lang="en-US" sz="1800" b="1" dirty="0" err="1">
                <a:solidFill>
                  <a:schemeClr val="tx1"/>
                </a:solidFill>
                <a:latin typeface="Lucida Grande" charset="0"/>
                <a:ea typeface="Lucida Grande" charset="0"/>
                <a:cs typeface="Lucida Grande" charset="0"/>
                <a:sym typeface="Lucida Grande" charset="0"/>
              </a:rPr>
              <a:t>telepresence</a:t>
            </a:r>
            <a:r>
              <a:rPr lang="en-US" sz="1800" b="1" dirty="0">
                <a:solidFill>
                  <a:schemeClr val="tx1"/>
                </a:solidFill>
                <a:latin typeface="Lucida Grande" charset="0"/>
                <a:ea typeface="Lucida Grande" charset="0"/>
                <a:cs typeface="Lucida Grande" charset="0"/>
                <a:sym typeface="Lucida Grande" charset="0"/>
              </a:rPr>
              <a:t> at “Home” more frequently than at any other location because it is easier to focus on and control the media experience with less distractions.</a:t>
            </a:r>
            <a:endParaRPr lang="en-US" sz="1800" dirty="0">
              <a:solidFill>
                <a:schemeClr val="tx1"/>
              </a:solidFill>
              <a:latin typeface="Lucida Grande" charset="0"/>
              <a:ea typeface="Lucida Grande" charset="0"/>
              <a:cs typeface="Lucida Grande" charset="0"/>
              <a:sym typeface="Lucida Grande" charset="0"/>
            </a:endParaRPr>
          </a:p>
          <a:p>
            <a:pPr marL="247650" indent="-247650" algn="l"/>
            <a:r>
              <a:rPr lang="en-US" sz="1800" dirty="0">
                <a:solidFill>
                  <a:schemeClr val="tx1"/>
                </a:solidFill>
                <a:latin typeface="Lucida Grande" charset="0"/>
                <a:ea typeface="Lucida Grande" charset="0"/>
                <a:cs typeface="Lucida Grande" charset="0"/>
                <a:sym typeface="Lucida Grande" charset="0"/>
              </a:rPr>
              <a:t>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1266"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1267"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D3CDB0D1-C403-498D-BBAB-3C6FF41F564F}" type="slidenum">
              <a:rPr lang="en-US" sz="1600">
                <a:solidFill>
                  <a:srgbClr val="FFFFFF"/>
                </a:solidFill>
                <a:latin typeface="Lucida Grande" charset="0"/>
                <a:ea typeface="Lucida Grande" charset="0"/>
                <a:cs typeface="Lucida Grande" charset="0"/>
                <a:sym typeface="Lucida Grande" charset="0"/>
              </a:rPr>
              <a:pPr algn="ctr"/>
              <a:t>8</a:t>
            </a:fld>
            <a:endParaRPr lang="en-US" sz="1600">
              <a:solidFill>
                <a:srgbClr val="FFFFFF"/>
              </a:solidFill>
              <a:latin typeface="Lucida Grande" charset="0"/>
              <a:ea typeface="Lucida Grande" charset="0"/>
              <a:cs typeface="Lucida Grande" charset="0"/>
              <a:sym typeface="Lucida Grande" charset="0"/>
            </a:endParaRPr>
          </a:p>
        </p:txBody>
      </p:sp>
      <p:sp>
        <p:nvSpPr>
          <p:cNvPr id="11268" name="Rectangle 4"/>
          <p:cNvSpPr>
            <a:spLocks noGrp="1" noChangeArrowheads="1"/>
          </p:cNvSpPr>
          <p:nvPr>
            <p:ph type="title"/>
          </p:nvPr>
        </p:nvSpPr>
        <p:spPr>
          <a:ln/>
        </p:spPr>
        <p:txBody>
          <a:bodyPr/>
          <a:lstStyle/>
          <a:p>
            <a:pPr algn="ctr"/>
            <a:r>
              <a:rPr lang="en-US" dirty="0"/>
              <a:t>Participant </a:t>
            </a:r>
            <a:r>
              <a:rPr lang="en-US" dirty="0" smtClean="0"/>
              <a:t>accompaniment </a:t>
            </a:r>
            <a:r>
              <a:rPr lang="en-US" dirty="0"/>
              <a:t>during </a:t>
            </a:r>
            <a:r>
              <a:rPr lang="en-US" dirty="0" smtClean="0"/>
              <a:t>experience</a:t>
            </a:r>
            <a:endParaRPr lang="en-US" dirty="0"/>
          </a:p>
        </p:txBody>
      </p:sp>
      <p:sp>
        <p:nvSpPr>
          <p:cNvPr id="11270" name="Rectangle 6"/>
          <p:cNvSpPr>
            <a:spLocks/>
          </p:cNvSpPr>
          <p:nvPr/>
        </p:nvSpPr>
        <p:spPr bwMode="auto">
          <a:xfrm>
            <a:off x="225425" y="4956175"/>
            <a:ext cx="8712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38100" tIns="38100" rIns="38100" bIns="38100"/>
          <a:lstStyle/>
          <a:p>
            <a:pPr marL="247650" indent="-247650" algn="l">
              <a:buClr>
                <a:srgbClr val="000000"/>
              </a:buClr>
              <a:buSzPct val="100000"/>
              <a:buFont typeface="Arial" charset="0"/>
              <a:buChar char="•"/>
            </a:pPr>
            <a:endParaRPr lang="en-US" sz="1800" dirty="0">
              <a:solidFill>
                <a:schemeClr val="tx1"/>
              </a:solidFill>
              <a:latin typeface="Lucida Grande" charset="0"/>
              <a:ea typeface="Lucida Grande" charset="0"/>
              <a:cs typeface="Lucida Grande" charset="0"/>
              <a:sym typeface="Lucida Grande" charset="0"/>
            </a:endParaRPr>
          </a:p>
          <a:p>
            <a:pPr marL="247650" indent="-247650" algn="l">
              <a:buClr>
                <a:srgbClr val="000000"/>
              </a:buClr>
              <a:buSzPct val="100000"/>
              <a:buFont typeface="Arial" charset="0"/>
              <a:buChar char="•"/>
            </a:pPr>
            <a:endParaRPr lang="en-US" sz="1800" dirty="0" smtClean="0">
              <a:solidFill>
                <a:schemeClr val="tx1"/>
              </a:solidFill>
              <a:latin typeface="Lucida Grande" charset="0"/>
              <a:ea typeface="Lucida Grande" charset="0"/>
              <a:cs typeface="Lucida Grande" charset="0"/>
              <a:sym typeface="Lucida Grande" charset="0"/>
            </a:endParaRPr>
          </a:p>
          <a:p>
            <a:pPr marL="247650" indent="-247650" algn="l"/>
            <a:r>
              <a:rPr lang="en-US" sz="1800" dirty="0" smtClean="0">
                <a:solidFill>
                  <a:schemeClr val="tx1"/>
                </a:solidFill>
                <a:latin typeface="Lucida Grande" charset="0"/>
                <a:ea typeface="Lucida Grande" charset="0"/>
                <a:cs typeface="Lucida Grande" charset="0"/>
                <a:sym typeface="Lucida Grande" charset="0"/>
              </a:rPr>
              <a:t>     </a:t>
            </a:r>
            <a:endParaRPr lang="en-US" sz="1800" dirty="0">
              <a:solidFill>
                <a:schemeClr val="tx1"/>
              </a:solidFill>
              <a:latin typeface="Lucida Grande" charset="0"/>
              <a:ea typeface="Lucida Grande" charset="0"/>
              <a:cs typeface="Lucida Grande" charset="0"/>
              <a:sym typeface="Lucida Grande"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1295400" y="978878"/>
            <a:ext cx="6324600" cy="3965574"/>
          </a:xfrm>
          <a:prstGeom prst="rect">
            <a:avLst/>
          </a:prstGeom>
          <a:noFill/>
        </p:spPr>
      </p:pic>
    </p:spTree>
    <p:extLst>
      <p:ext uri="{BB962C8B-B14F-4D97-AF65-F5344CB8AC3E}">
        <p14:creationId xmlns:p14="http://schemas.microsoft.com/office/powerpoint/2010/main" val="422328042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AutoShape 1"/>
          <p:cNvSpPr>
            <a:spLocks/>
          </p:cNvSpPr>
          <p:nvPr/>
        </p:nvSpPr>
        <p:spPr bwMode="auto">
          <a:xfrm>
            <a:off x="-1588" y="5049838"/>
            <a:ext cx="3573463" cy="1808162"/>
          </a:xfrm>
          <a:custGeom>
            <a:avLst/>
            <a:gdLst/>
            <a:ahLst/>
            <a:cxnLst/>
            <a:rect l="0" t="0" r="r" b="b"/>
            <a:pathLst>
              <a:path w="21600" h="21600">
                <a:moveTo>
                  <a:pt x="14" y="21600"/>
                </a:moveTo>
                <a:lnTo>
                  <a:pt x="0" y="0"/>
                </a:lnTo>
                <a:lnTo>
                  <a:pt x="12361" y="0"/>
                </a:lnTo>
                <a:lnTo>
                  <a:pt x="21600" y="21600"/>
                </a:lnTo>
                <a:lnTo>
                  <a:pt x="14" y="21600"/>
                </a:lnTo>
                <a:close/>
                <a:moveTo>
                  <a:pt x="14" y="21600"/>
                </a:moveTo>
              </a:path>
            </a:pathLst>
          </a:custGeom>
          <a:solidFill>
            <a:schemeClr val="accent1"/>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3314" name="AutoShape 2"/>
          <p:cNvSpPr>
            <a:spLocks/>
          </p:cNvSpPr>
          <p:nvPr/>
        </p:nvSpPr>
        <p:spPr bwMode="auto">
          <a:xfrm>
            <a:off x="-1588" y="5049838"/>
            <a:ext cx="9144001" cy="1808162"/>
          </a:xfrm>
          <a:custGeom>
            <a:avLst/>
            <a:gdLst/>
            <a:ahLst/>
            <a:cxnLst/>
            <a:rect l="0" t="0" r="r" b="b"/>
            <a:pathLst>
              <a:path w="21600" h="21600">
                <a:moveTo>
                  <a:pt x="0" y="21600"/>
                </a:moveTo>
                <a:lnTo>
                  <a:pt x="4820" y="0"/>
                </a:lnTo>
                <a:lnTo>
                  <a:pt x="21600" y="11"/>
                </a:lnTo>
                <a:lnTo>
                  <a:pt x="21600" y="21600"/>
                </a:lnTo>
                <a:lnTo>
                  <a:pt x="0" y="21600"/>
                </a:lnTo>
                <a:close/>
                <a:moveTo>
                  <a:pt x="0" y="21600"/>
                </a:moveTo>
              </a:path>
            </a:pathLst>
          </a:custGeom>
          <a:solidFill>
            <a:srgbClr val="08A1D9">
              <a:alpha val="79999"/>
            </a:srgbClr>
          </a:solidFill>
          <a:ln>
            <a:noFill/>
          </a:ln>
          <a:extLst>
            <a:ext uri="{91240B29-F687-4F45-9708-019B960494DF}">
              <a14:hiddenLine xmlns:a14="http://schemas.microsoft.com/office/drawing/2010/main" w="25400">
                <a:solidFill>
                  <a:schemeClr val="tx1"/>
                </a:solidFill>
                <a:miter lim="800000"/>
                <a:headEnd type="none" w="med" len="med"/>
                <a:tailEnd type="none" w="med" len="med"/>
              </a14:hiddenLine>
            </a:ext>
          </a:extLst>
        </p:spPr>
        <p:txBody>
          <a:bodyPr lIns="0" tIns="0" rIns="0" bIns="0"/>
          <a:lstStyle/>
          <a:p>
            <a:endParaRPr lang="en-US"/>
          </a:p>
        </p:txBody>
      </p:sp>
      <p:sp>
        <p:nvSpPr>
          <p:cNvPr id="13315" name="Text Box 3"/>
          <p:cNvSpPr txBox="1">
            <a:spLocks noChangeArrowheads="1"/>
          </p:cNvSpPr>
          <p:nvPr/>
        </p:nvSpPr>
        <p:spPr bwMode="auto">
          <a:xfrm>
            <a:off x="8507413" y="6424613"/>
            <a:ext cx="288925" cy="247650"/>
          </a:xfrm>
          <a:prstGeom prst="rect">
            <a:avLst/>
          </a:prstGeom>
          <a:noFill/>
          <a:ln w="19050">
            <a:solidFill>
              <a:srgbClr val="FFFFFF"/>
            </a:solidFill>
            <a:prstDash val="solid"/>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fld id="{CCC21796-8418-4F18-8DF6-F77A15629054}" type="slidenum">
              <a:rPr lang="en-US" sz="1600">
                <a:solidFill>
                  <a:srgbClr val="FFFFFF"/>
                </a:solidFill>
                <a:latin typeface="Lucida Grande" charset="0"/>
                <a:ea typeface="Lucida Grande" charset="0"/>
                <a:cs typeface="Lucida Grande" charset="0"/>
                <a:sym typeface="Lucida Grande" charset="0"/>
              </a:rPr>
              <a:pPr algn="ctr"/>
              <a:t>9</a:t>
            </a:fld>
            <a:endParaRPr lang="en-US" sz="1600">
              <a:solidFill>
                <a:srgbClr val="FFFFFF"/>
              </a:solidFill>
              <a:latin typeface="Lucida Grande" charset="0"/>
              <a:ea typeface="Lucida Grande" charset="0"/>
              <a:cs typeface="Lucida Grande" charset="0"/>
              <a:sym typeface="Lucida Grande" charset="0"/>
            </a:endParaRPr>
          </a:p>
        </p:txBody>
      </p:sp>
      <p:sp>
        <p:nvSpPr>
          <p:cNvPr id="13316" name="Rectangle 4"/>
          <p:cNvSpPr>
            <a:spLocks noGrp="1" noChangeArrowheads="1"/>
          </p:cNvSpPr>
          <p:nvPr>
            <p:ph type="title"/>
          </p:nvPr>
        </p:nvSpPr>
        <p:spPr>
          <a:ln/>
        </p:spPr>
        <p:txBody>
          <a:bodyPr/>
          <a:lstStyle/>
          <a:p>
            <a:pPr algn="ctr"/>
            <a:r>
              <a:rPr lang="en-US"/>
              <a:t>Description of presence experiences</a:t>
            </a:r>
          </a:p>
        </p:txBody>
      </p:sp>
      <p:sp>
        <p:nvSpPr>
          <p:cNvPr id="13318" name="Rectangle 6"/>
          <p:cNvSpPr>
            <a:spLocks/>
          </p:cNvSpPr>
          <p:nvPr/>
        </p:nvSpPr>
        <p:spPr bwMode="auto">
          <a:xfrm>
            <a:off x="271463" y="5226050"/>
            <a:ext cx="8377237"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38100" tIns="38100" rIns="38100" bIns="38100"/>
          <a:lstStyle/>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Social interaction technology like Skype made interaction appear </a:t>
            </a:r>
            <a:r>
              <a:rPr lang="en-US" sz="1800" b="1" dirty="0" smtClean="0">
                <a:solidFill>
                  <a:schemeClr val="tx1"/>
                </a:solidFill>
                <a:latin typeface="Lucida Grande" charset="0"/>
                <a:ea typeface="Lucida Grande" charset="0"/>
                <a:cs typeface="Lucida Grande" charset="0"/>
                <a:sym typeface="Lucida Grande" charset="0"/>
              </a:rPr>
              <a:t>natural.</a:t>
            </a:r>
            <a:endParaRPr lang="en-US" sz="1800" b="1" dirty="0">
              <a:solidFill>
                <a:schemeClr val="tx1"/>
              </a:solidFill>
              <a:latin typeface="Lucida Grande" charset="0"/>
              <a:ea typeface="Lucida Grande" charset="0"/>
              <a:cs typeface="Lucida Grande" charset="0"/>
              <a:sym typeface="Lucida Grande" charset="0"/>
            </a:endParaRPr>
          </a:p>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Participants often used the terms “feel” or “felt” </a:t>
            </a:r>
            <a:r>
              <a:rPr lang="en-US" sz="1800" b="1" dirty="0" smtClean="0">
                <a:solidFill>
                  <a:schemeClr val="tx1"/>
                </a:solidFill>
                <a:latin typeface="Lucida Grande" charset="0"/>
                <a:ea typeface="Lucida Grande" charset="0"/>
                <a:cs typeface="Lucida Grande" charset="0"/>
                <a:sym typeface="Lucida Grande" charset="0"/>
              </a:rPr>
              <a:t>in </a:t>
            </a:r>
            <a:r>
              <a:rPr lang="en-US" sz="1800" b="1" dirty="0">
                <a:solidFill>
                  <a:schemeClr val="tx1"/>
                </a:solidFill>
                <a:latin typeface="Lucida Grande" charset="0"/>
                <a:ea typeface="Lucida Grande" charset="0"/>
                <a:cs typeface="Lucida Grande" charset="0"/>
                <a:sym typeface="Lucida Grande" charset="0"/>
              </a:rPr>
              <a:t>regards to their presence </a:t>
            </a:r>
            <a:r>
              <a:rPr lang="en-US" sz="1800" b="1" dirty="0" smtClean="0">
                <a:solidFill>
                  <a:schemeClr val="tx1"/>
                </a:solidFill>
                <a:latin typeface="Lucida Grande" charset="0"/>
                <a:ea typeface="Lucida Grande" charset="0"/>
                <a:cs typeface="Lucida Grande" charset="0"/>
                <a:sym typeface="Lucida Grande" charset="0"/>
              </a:rPr>
              <a:t>experiences.</a:t>
            </a:r>
            <a:endParaRPr lang="en-US" sz="1800" b="1" dirty="0">
              <a:solidFill>
                <a:schemeClr val="tx1"/>
              </a:solidFill>
              <a:latin typeface="Lucida Grande" charset="0"/>
              <a:ea typeface="Lucida Grande" charset="0"/>
              <a:cs typeface="Lucida Grande" charset="0"/>
              <a:sym typeface="Lucida Grande" charset="0"/>
            </a:endParaRPr>
          </a:p>
          <a:p>
            <a:pPr marL="247650" indent="-247650" algn="l">
              <a:buClr>
                <a:srgbClr val="000000"/>
              </a:buClr>
              <a:buSzPct val="100000"/>
              <a:buFont typeface="Arial" charset="0"/>
              <a:buChar char="•"/>
            </a:pPr>
            <a:r>
              <a:rPr lang="en-US" sz="1800" b="1" dirty="0">
                <a:solidFill>
                  <a:schemeClr val="tx1"/>
                </a:solidFill>
                <a:latin typeface="Lucida Grande" charset="0"/>
                <a:ea typeface="Lucida Grande" charset="0"/>
                <a:cs typeface="Lucida Grande" charset="0"/>
                <a:sym typeface="Lucida Grande" charset="0"/>
              </a:rPr>
              <a:t>Fictional work such as films or video games gave participants </a:t>
            </a:r>
            <a:r>
              <a:rPr lang="en-US" sz="1800" b="1" dirty="0" smtClean="0">
                <a:solidFill>
                  <a:schemeClr val="tx1"/>
                </a:solidFill>
                <a:latin typeface="Lucida Grande" charset="0"/>
                <a:ea typeface="Lucida Grande" charset="0"/>
                <a:cs typeface="Lucida Grande" charset="0"/>
                <a:sym typeface="Lucida Grande" charset="0"/>
              </a:rPr>
              <a:t>the </a:t>
            </a:r>
            <a:r>
              <a:rPr lang="en-US" sz="1800" b="1" dirty="0">
                <a:solidFill>
                  <a:schemeClr val="tx1"/>
                </a:solidFill>
                <a:latin typeface="Lucida Grande" charset="0"/>
                <a:ea typeface="Lucida Grande" charset="0"/>
                <a:cs typeface="Lucida Grande" charset="0"/>
                <a:sym typeface="Lucida Grande" charset="0"/>
              </a:rPr>
              <a:t>experience of becoming the character.</a:t>
            </a:r>
          </a:p>
        </p:txBody>
      </p:sp>
      <p:pic>
        <p:nvPicPr>
          <p:cNvPr id="13326"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613" y="990600"/>
            <a:ext cx="7924800" cy="3955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theme/theme1.xml><?xml version="1.0" encoding="utf-8"?>
<a:theme xmlns:a="http://schemas.openxmlformats.org/drawingml/2006/main" name="Default - Title Slide">
  <a:themeElements>
    <a:clrScheme name="">
      <a:dk1>
        <a:srgbClr val="000000"/>
      </a:dk1>
      <a:lt1>
        <a:srgbClr val="FFFFFF"/>
      </a:lt1>
      <a:dk2>
        <a:srgbClr val="000000"/>
      </a:dk2>
      <a:lt2>
        <a:srgbClr val="808080"/>
      </a:lt2>
      <a:accent1>
        <a:srgbClr val="F96A1B"/>
      </a:accent1>
      <a:accent2>
        <a:srgbClr val="333399"/>
      </a:accent2>
      <a:accent3>
        <a:srgbClr val="FFFFFF"/>
      </a:accent3>
      <a:accent4>
        <a:srgbClr val="000000"/>
      </a:accent4>
      <a:accent5>
        <a:srgbClr val="FBB9AB"/>
      </a:accent5>
      <a:accent6>
        <a:srgbClr val="2D2D8A"/>
      </a:accent6>
      <a:hlink>
        <a:srgbClr val="009999"/>
      </a:hlink>
      <a:folHlink>
        <a:srgbClr val="99CC00"/>
      </a:folHlink>
    </a:clrScheme>
    <a:fontScheme name="Default - Title Slide">
      <a:majorFont>
        <a:latin typeface="Lucida Grande"/>
        <a:ea typeface="ヒラギノ角ゴ ProN W3"/>
        <a:cs typeface="ヒラギノ角ゴ ProN W3"/>
      </a:majorFont>
      <a:minorFont>
        <a:latin typeface="Lucida Grand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Default - 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 Title Only">
  <a:themeElements>
    <a:clrScheme name="">
      <a:dk1>
        <a:srgbClr val="000000"/>
      </a:dk1>
      <a:lt1>
        <a:srgbClr val="FFFFFF"/>
      </a:lt1>
      <a:dk2>
        <a:srgbClr val="000000"/>
      </a:dk2>
      <a:lt2>
        <a:srgbClr val="000000"/>
      </a:lt2>
      <a:accent1>
        <a:srgbClr val="F96A1B"/>
      </a:accent1>
      <a:accent2>
        <a:srgbClr val="333399"/>
      </a:accent2>
      <a:accent3>
        <a:srgbClr val="FFFFFF"/>
      </a:accent3>
      <a:accent4>
        <a:srgbClr val="000000"/>
      </a:accent4>
      <a:accent5>
        <a:srgbClr val="FBB9AB"/>
      </a:accent5>
      <a:accent6>
        <a:srgbClr val="2D2D8A"/>
      </a:accent6>
      <a:hlink>
        <a:srgbClr val="009999"/>
      </a:hlink>
      <a:folHlink>
        <a:srgbClr val="99CC00"/>
      </a:folHlink>
    </a:clrScheme>
    <a:fontScheme name="Default - Title Only">
      <a:majorFont>
        <a:latin typeface="Lucida Grande"/>
        <a:ea typeface="ヒラギノ角ゴ ProN W3"/>
        <a:cs typeface="ヒラギノ角ゴ ProN W3"/>
      </a:majorFont>
      <a:minorFont>
        <a:latin typeface="Lucida Grande"/>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Default - Title Onl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efault - Title and Content">
  <a:themeElements>
    <a:clrScheme name="">
      <a:dk1>
        <a:srgbClr val="000000"/>
      </a:dk1>
      <a:lt1>
        <a:srgbClr val="FFFFFF"/>
      </a:lt1>
      <a:dk2>
        <a:srgbClr val="000000"/>
      </a:dk2>
      <a:lt2>
        <a:srgbClr val="000000"/>
      </a:lt2>
      <a:accent1>
        <a:srgbClr val="F96A1B"/>
      </a:accent1>
      <a:accent2>
        <a:srgbClr val="333399"/>
      </a:accent2>
      <a:accent3>
        <a:srgbClr val="FFFFFF"/>
      </a:accent3>
      <a:accent4>
        <a:srgbClr val="000000"/>
      </a:accent4>
      <a:accent5>
        <a:srgbClr val="FBB9AB"/>
      </a:accent5>
      <a:accent6>
        <a:srgbClr val="2D2D8A"/>
      </a:accent6>
      <a:hlink>
        <a:srgbClr val="009999"/>
      </a:hlink>
      <a:folHlink>
        <a:srgbClr val="99CC00"/>
      </a:folHlink>
    </a:clrScheme>
    <a:fontScheme name="Default - Title and Content">
      <a:majorFont>
        <a:latin typeface="Lucida Grande"/>
        <a:ea typeface="ヒラギノ角ゴ ProN W3"/>
        <a:cs typeface="ヒラギノ角ゴ ProN W3"/>
      </a:majorFont>
      <a:minorFont>
        <a:latin typeface="Lucida Grande"/>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Default - 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88</TotalTime>
  <Pages>0</Pages>
  <Words>1330</Words>
  <Characters>0</Characters>
  <Application>Microsoft Office PowerPoint</Application>
  <PresentationFormat>On-screen Show (4:3)</PresentationFormat>
  <Lines>0</Lines>
  <Paragraphs>215</Paragraphs>
  <Slides>25</Slides>
  <Notes>0</Notes>
  <HiddenSlides>0</HiddenSlides>
  <MMClips>0</MMClips>
  <ScaleCrop>false</ScaleCrop>
  <HeadingPairs>
    <vt:vector size="4" baseType="variant">
      <vt:variant>
        <vt:lpstr>Theme</vt:lpstr>
      </vt:variant>
      <vt:variant>
        <vt:i4>3</vt:i4>
      </vt:variant>
      <vt:variant>
        <vt:lpstr>Slide Titles</vt:lpstr>
      </vt:variant>
      <vt:variant>
        <vt:i4>25</vt:i4>
      </vt:variant>
    </vt:vector>
  </HeadingPairs>
  <TitlesOfParts>
    <vt:vector size="28" baseType="lpstr">
      <vt:lpstr>Default - Title Slide</vt:lpstr>
      <vt:lpstr>Default - Title Only</vt:lpstr>
      <vt:lpstr>Default - Title and Content</vt:lpstr>
      <vt:lpstr>telePresence Tracking Project Results</vt:lpstr>
      <vt:lpstr>Frequency of presence experiences</vt:lpstr>
      <vt:lpstr>Media technologies involved</vt:lpstr>
      <vt:lpstr>Elements of media experiences involved</vt:lpstr>
      <vt:lpstr>Elements of media experiences involved</vt:lpstr>
      <vt:lpstr>Media experience times </vt:lpstr>
      <vt:lpstr>Participant location during experience</vt:lpstr>
      <vt:lpstr>Participant accompaniment during experience</vt:lpstr>
      <vt:lpstr>Description of presence experiences</vt:lpstr>
      <vt:lpstr>What caused the experience to end</vt:lpstr>
      <vt:lpstr>Intensity of presence experience</vt:lpstr>
      <vt:lpstr>Level of enjoyment</vt:lpstr>
      <vt:lpstr>How much did it seem as if the objects and people you saw/heard had come to the place you were? </vt:lpstr>
      <vt:lpstr>How much did it seem as if you could reach out and touch the objects or people you saw/heard?</vt:lpstr>
      <vt:lpstr>Sensation that people could see/hear you</vt:lpstr>
      <vt:lpstr>Sensation you were with mediated people</vt:lpstr>
      <vt:lpstr>Ability to observe facial expressions</vt:lpstr>
      <vt:lpstr>Vocal reaction during presence</vt:lpstr>
      <vt:lpstr>Extent of mental immersion</vt:lpstr>
      <vt:lpstr>Social richness of experience</vt:lpstr>
      <vt:lpstr>Social realism </vt:lpstr>
      <vt:lpstr>Social realism </vt:lpstr>
      <vt:lpstr>PowerPoint Presentation</vt:lpstr>
      <vt:lpstr>Conclusions</vt:lpstr>
      <vt:lpstr>Congratulations to 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telePresence tracking Project results</dc:title>
  <dc:subject/>
  <dc:creator>Kavita Nayar</dc:creator>
  <cp:keywords/>
  <dc:description/>
  <cp:lastModifiedBy>Matthew Lombard</cp:lastModifiedBy>
  <cp:revision>12</cp:revision>
  <dcterms:modified xsi:type="dcterms:W3CDTF">2012-05-04T14:26:36Z</dcterms:modified>
</cp:coreProperties>
</file>