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852" r:id="rId1"/>
  </p:sldMasterIdLst>
  <p:notesMasterIdLst>
    <p:notesMasterId r:id="rId101"/>
  </p:notesMasterIdLst>
  <p:sldIdLst>
    <p:sldId id="589" r:id="rId2"/>
    <p:sldId id="587" r:id="rId3"/>
    <p:sldId id="607" r:id="rId4"/>
    <p:sldId id="626" r:id="rId5"/>
    <p:sldId id="608" r:id="rId6"/>
    <p:sldId id="609" r:id="rId7"/>
    <p:sldId id="610" r:id="rId8"/>
    <p:sldId id="611" r:id="rId9"/>
    <p:sldId id="612" r:id="rId10"/>
    <p:sldId id="613" r:id="rId11"/>
    <p:sldId id="614" r:id="rId12"/>
    <p:sldId id="615" r:id="rId13"/>
    <p:sldId id="616" r:id="rId14"/>
    <p:sldId id="617" r:id="rId15"/>
    <p:sldId id="520" r:id="rId16"/>
    <p:sldId id="521" r:id="rId17"/>
    <p:sldId id="522" r:id="rId18"/>
    <p:sldId id="523" r:id="rId19"/>
    <p:sldId id="524" r:id="rId20"/>
    <p:sldId id="525" r:id="rId21"/>
    <p:sldId id="590" r:id="rId22"/>
    <p:sldId id="526" r:id="rId23"/>
    <p:sldId id="527" r:id="rId24"/>
    <p:sldId id="528" r:id="rId25"/>
    <p:sldId id="529" r:id="rId26"/>
    <p:sldId id="530" r:id="rId27"/>
    <p:sldId id="531" r:id="rId28"/>
    <p:sldId id="532" r:id="rId29"/>
    <p:sldId id="533" r:id="rId30"/>
    <p:sldId id="534" r:id="rId31"/>
    <p:sldId id="535" r:id="rId32"/>
    <p:sldId id="536" r:id="rId33"/>
    <p:sldId id="537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548" r:id="rId45"/>
    <p:sldId id="549" r:id="rId46"/>
    <p:sldId id="550" r:id="rId47"/>
    <p:sldId id="551" r:id="rId48"/>
    <p:sldId id="552" r:id="rId49"/>
    <p:sldId id="553" r:id="rId50"/>
    <p:sldId id="554" r:id="rId51"/>
    <p:sldId id="555" r:id="rId52"/>
    <p:sldId id="556" r:id="rId53"/>
    <p:sldId id="557" r:id="rId54"/>
    <p:sldId id="558" r:id="rId55"/>
    <p:sldId id="559" r:id="rId56"/>
    <p:sldId id="560" r:id="rId57"/>
    <p:sldId id="561" r:id="rId58"/>
    <p:sldId id="562" r:id="rId59"/>
    <p:sldId id="605" r:id="rId60"/>
    <p:sldId id="563" r:id="rId61"/>
    <p:sldId id="564" r:id="rId62"/>
    <p:sldId id="606" r:id="rId63"/>
    <p:sldId id="565" r:id="rId64"/>
    <p:sldId id="566" r:id="rId65"/>
    <p:sldId id="567" r:id="rId66"/>
    <p:sldId id="568" r:id="rId67"/>
    <p:sldId id="569" r:id="rId68"/>
    <p:sldId id="593" r:id="rId69"/>
    <p:sldId id="594" r:id="rId70"/>
    <p:sldId id="592" r:id="rId71"/>
    <p:sldId id="595" r:id="rId72"/>
    <p:sldId id="596" r:id="rId73"/>
    <p:sldId id="597" r:id="rId74"/>
    <p:sldId id="599" r:id="rId75"/>
    <p:sldId id="600" r:id="rId76"/>
    <p:sldId id="601" r:id="rId77"/>
    <p:sldId id="622" r:id="rId78"/>
    <p:sldId id="623" r:id="rId79"/>
    <p:sldId id="624" r:id="rId80"/>
    <p:sldId id="625" r:id="rId81"/>
    <p:sldId id="570" r:id="rId82"/>
    <p:sldId id="571" r:id="rId83"/>
    <p:sldId id="572" r:id="rId84"/>
    <p:sldId id="573" r:id="rId85"/>
    <p:sldId id="591" r:id="rId86"/>
    <p:sldId id="575" r:id="rId87"/>
    <p:sldId id="576" r:id="rId88"/>
    <p:sldId id="577" r:id="rId89"/>
    <p:sldId id="578" r:id="rId90"/>
    <p:sldId id="602" r:id="rId91"/>
    <p:sldId id="580" r:id="rId92"/>
    <p:sldId id="581" r:id="rId93"/>
    <p:sldId id="582" r:id="rId94"/>
    <p:sldId id="583" r:id="rId95"/>
    <p:sldId id="584" r:id="rId96"/>
    <p:sldId id="603" r:id="rId97"/>
    <p:sldId id="586" r:id="rId98"/>
    <p:sldId id="627" r:id="rId99"/>
    <p:sldId id="604" r:id="rId10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0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FDF14AB-DC34-40E1-A6D7-4FEB809704D8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544D474-5191-4354-8360-891138B6E3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4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850E8-79FC-45FC-84F1-C3846F845346}" type="slidenum">
              <a:rPr lang="en-US"/>
              <a:pPr/>
              <a:t>22</a:t>
            </a:fld>
            <a:endParaRPr lang="en-US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40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6458D-078C-4FD9-9091-50AEAE450528}" type="slidenum">
              <a:rPr lang="en-US"/>
              <a:pPr/>
              <a:t>34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97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A0030-206D-466F-907C-60BF452F8102}" type="slidenum">
              <a:rPr lang="en-US"/>
              <a:pPr/>
              <a:t>35</a:t>
            </a:fld>
            <a:endParaRPr lang="en-US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94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B9EC-070A-41E8-95B0-B8F7243EC5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3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A0030-206D-466F-907C-60BF452F8102}" type="slidenum">
              <a:rPr lang="en-US"/>
              <a:pPr/>
              <a:t>37</a:t>
            </a:fld>
            <a:endParaRPr lang="en-US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80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DD9F9-8AB7-4420-A3F2-BD045C90F92A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8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850E8-79FC-45FC-84F1-C3846F845346}" type="slidenum">
              <a:rPr lang="en-US"/>
              <a:pPr/>
              <a:t>39</a:t>
            </a:fld>
            <a:endParaRPr lang="en-US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7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04DA3-402B-45B8-872D-1626B7CB3219}" type="slidenum">
              <a:rPr lang="en-US"/>
              <a:pPr/>
              <a:t>40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69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A0030-206D-466F-907C-60BF452F8102}" type="slidenum">
              <a:rPr lang="en-US"/>
              <a:pPr/>
              <a:t>42</a:t>
            </a:fld>
            <a:endParaRPr lang="en-US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0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DD9F9-8AB7-4420-A3F2-BD045C90F92A}" type="slidenum">
              <a:rPr lang="en-US"/>
              <a:pPr/>
              <a:t>44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74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C37389-0543-4A1C-A246-D34E2ABC21BC}" type="slidenum">
              <a:rPr lang="en-US"/>
              <a:pPr/>
              <a:t>45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1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69977-DA06-408B-A376-FEE7702B7DF8}" type="slidenum">
              <a:rPr lang="en-US"/>
              <a:pPr/>
              <a:t>23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13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2DA9D-79BC-4221-AB9E-3A0867916FC2}" type="slidenum">
              <a:rPr lang="en-US"/>
              <a:pPr/>
              <a:t>47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93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7EBE2A-1A3A-4D21-B0F8-77BB564999E8}" type="slidenum">
              <a:rPr lang="en-US"/>
              <a:pPr/>
              <a:t>48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16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04DA3-402B-45B8-872D-1626B7CB3219}" type="slidenum">
              <a:rPr lang="en-US"/>
              <a:pPr/>
              <a:t>49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73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F1FDF2-627B-4E0E-A235-0EC7B3442321}" type="slidenum">
              <a:rPr lang="en-US"/>
              <a:pPr/>
              <a:t>50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20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C4A00-CEC0-4AAE-A7E2-C86907CC801E}" type="slidenum">
              <a:rPr lang="en-US"/>
              <a:pPr/>
              <a:t>51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78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38076-279B-4C31-8F5D-ED49D9F595A5}" type="slidenum">
              <a:rPr lang="en-US"/>
              <a:pPr/>
              <a:t>52</a:t>
            </a:fld>
            <a:endParaRPr lang="en-US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57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C37389-0543-4A1C-A246-D34E2ABC21BC}" type="slidenum">
              <a:rPr lang="en-US"/>
              <a:pPr/>
              <a:t>53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3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DD9F9-8AB7-4420-A3F2-BD045C90F92A}" type="slidenum">
              <a:rPr lang="en-US"/>
              <a:pPr/>
              <a:t>56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35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04DA3-402B-45B8-872D-1626B7CB3219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5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04DA3-402B-45B8-872D-1626B7CB3219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850E8-79FC-45FC-84F1-C3846F845346}" type="slidenum">
              <a:rPr lang="en-US"/>
              <a:pPr/>
              <a:t>24</a:t>
            </a:fld>
            <a:endParaRPr lang="en-US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02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04DA3-402B-45B8-872D-1626B7CB3219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30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FAF9A-0707-4FAE-BF62-2A36D3472443}" type="slidenum">
              <a:rPr lang="en-US"/>
              <a:pPr/>
              <a:t>60</a:t>
            </a:fld>
            <a:endParaRPr lang="en-US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17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C61DC2-6146-46B0-9120-85E70D4ADA8A}" type="slidenum">
              <a:rPr lang="en-US"/>
              <a:pPr/>
              <a:t>61</a:t>
            </a:fld>
            <a:endParaRPr lang="en-US"/>
          </a:p>
        </p:txBody>
      </p:sp>
      <p:sp>
        <p:nvSpPr>
          <p:cNvPr id="103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1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C61DC2-6146-46B0-9120-85E70D4ADA8A}" type="slidenum">
              <a:rPr lang="en-US"/>
              <a:pPr/>
              <a:t>62</a:t>
            </a:fld>
            <a:endParaRPr lang="en-US"/>
          </a:p>
        </p:txBody>
      </p:sp>
      <p:sp>
        <p:nvSpPr>
          <p:cNvPr id="103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94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CE44D-30AF-469E-BE2E-8BF9287BDFAF}" type="slidenum">
              <a:rPr lang="en-US"/>
              <a:pPr/>
              <a:t>63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80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E7EB62-4FFD-4391-B107-B35DECF1E864}" type="slidenum">
              <a:rPr lang="en-US"/>
              <a:pPr/>
              <a:t>66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03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FAF9A-0707-4FAE-BF62-2A36D3472443}" type="slidenum">
              <a:rPr lang="en-US"/>
              <a:pPr/>
              <a:t>77</a:t>
            </a:fld>
            <a:endParaRPr lang="en-US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97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04DA3-402B-45B8-872D-1626B7CB3219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17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FAF9A-0707-4FAE-BF62-2A36D3472443}" type="slidenum">
              <a:rPr lang="en-US"/>
              <a:pPr/>
              <a:t>79</a:t>
            </a:fld>
            <a:endParaRPr lang="en-US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725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04DA3-402B-45B8-872D-1626B7CB3219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7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850E8-79FC-45FC-84F1-C3846F845346}" type="slidenum">
              <a:rPr lang="en-US"/>
              <a:pPr/>
              <a:t>25</a:t>
            </a:fld>
            <a:endParaRPr lang="en-US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109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FAF9A-0707-4FAE-BF62-2A36D3472443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77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B9EC-070A-41E8-95B0-B8F7243EC50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776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B9EC-070A-41E8-95B0-B8F7243EC50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885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0F6E23-A45B-4687-BA7D-153AD2653690}" type="slidenum">
              <a:rPr lang="en-US"/>
              <a:pPr/>
              <a:t>91</a:t>
            </a:fld>
            <a:endParaRPr lang="en-US"/>
          </a:p>
        </p:txBody>
      </p:sp>
      <p:sp>
        <p:nvSpPr>
          <p:cNvPr id="85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100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B9EC-070A-41E8-95B0-B8F7243EC50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530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4B9EC-070A-41E8-95B0-B8F7243EC50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9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7850E8-79FC-45FC-84F1-C3846F845346}" type="slidenum">
              <a:rPr lang="en-US"/>
              <a:pPr/>
              <a:t>26</a:t>
            </a:fld>
            <a:endParaRPr lang="en-US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3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0A8A1-4722-4740-9DD9-BC5BA187D4CD}" type="slidenum">
              <a:rPr lang="en-US"/>
              <a:pPr/>
              <a:t>30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8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E7EB62-4FFD-4391-B107-B35DECF1E864}" type="slidenum">
              <a:rPr lang="en-US"/>
              <a:pPr/>
              <a:t>31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42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6458D-078C-4FD9-9091-50AEAE450528}" type="slidenum">
              <a:rPr lang="en-US"/>
              <a:pPr/>
              <a:t>32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6458D-078C-4FD9-9091-50AEAE450528}" type="slidenum">
              <a:rPr lang="en-US"/>
              <a:pPr/>
              <a:t>33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3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92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168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40634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2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839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7482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74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21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576" y="685455"/>
            <a:ext cx="10363200" cy="8602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24149" y="1681189"/>
            <a:ext cx="9477983" cy="4531899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DC0B-D07C-AD46-8C45-CC68DACD276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0FBF-0664-8341-B41B-160DA5D208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803840" y="2228851"/>
            <a:ext cx="1017745" cy="30053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49553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06253" y="674950"/>
            <a:ext cx="8228095" cy="946252"/>
          </a:xfrm>
        </p:spPr>
        <p:txBody>
          <a:bodyPr/>
          <a:lstStyle/>
          <a:p>
            <a:r>
              <a:rPr lang="en-US" dirty="0"/>
              <a:t>Click to edit 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226" y="1839635"/>
            <a:ext cx="7375889" cy="3938904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8722-100E-8F4B-8E85-4D09DF7F955D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76E-8D81-AC41-92B1-425F71B3ACC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895417" y="1839636"/>
            <a:ext cx="1202267" cy="272014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/>
            </a:lvl1pPr>
          </a:lstStyle>
          <a:p>
            <a:r>
              <a:rPr lang="en-US" dirty="0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8995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6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7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0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2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28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5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59FD0C-5451-4CA0-86AF-E70AE3279989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78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youtube.com/watch?v=PVf3m7e7OK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hyperlink" Target="https://www.youtube.com/watch?v=CxmvPB3by1w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youtube.com/watch?v=ZJJU72CZiF8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youtube.com/watch?v=hRmkkrafbo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Rp5VbWCQ3A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SRcDrCse7c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isVS_DKpJ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g"/><Relationship Id="rId4" Type="http://schemas.openxmlformats.org/officeDocument/2006/relationships/hyperlink" Target="https://www.youtube.com/watch?v=4Ibe17-JMC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hyperlink" Target="https://www.youtube.com/watch?v=hs-Kr53pCAE" TargetMode="External"/><Relationship Id="rId4" Type="http://schemas.openxmlformats.org/officeDocument/2006/relationships/hyperlink" Target="https://info.umkc.edu/specialcollections/archives/85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4.jpeg"/><Relationship Id="rId5" Type="http://schemas.openxmlformats.org/officeDocument/2006/relationships/image" Target="../media/image59.jpeg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4" Type="http://schemas.openxmlformats.org/officeDocument/2006/relationships/image" Target="../media/image58.jpeg"/><Relationship Id="rId9" Type="http://schemas.microsoft.com/office/2007/relationships/hdphoto" Target="../media/hdphoto1.wdp"/><Relationship Id="rId1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ckjr.com/blues-clues/" TargetMode="External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://maartenbaas.com/real-time/schiphol-clock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learningenglish.voanews.com/a/robot-goes-to-school/3830253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ZFRC1ab-uk" TargetMode="External"/><Relationship Id="rId2" Type="http://schemas.openxmlformats.org/officeDocument/2006/relationships/hyperlink" Target="https://www.youtube.com/watch?v=Zmqva2rkVX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5VN56jQMW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gatestudios.net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hyperlink" Target="https://www.youtube.com/watch?v=5ifwGc-0mAY" TargetMode="External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SByydx1JdU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0_DPi0PmF0" TargetMode="External"/><Relationship Id="rId2" Type="http://schemas.openxmlformats.org/officeDocument/2006/relationships/hyperlink" Target="https://www.youtube.com/watch?v=cV_D2hC50K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&amp;v=sv6T-tg6RL4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g"/><Relationship Id="rId5" Type="http://schemas.openxmlformats.org/officeDocument/2006/relationships/hyperlink" Target="https://uploadvr.com/new-quest-hand-tracking-demos/" TargetMode="External"/><Relationship Id="rId4" Type="http://schemas.openxmlformats.org/officeDocument/2006/relationships/hyperlink" Target="https://skarredghost.com/2020/08/11/daniel-beauchamp-quest-hands-ux/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hyperlink" Target="http://matthewlombard.com/presence-definitions/index.html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3cbF8s68cU" TargetMode="External"/><Relationship Id="rId7" Type="http://schemas.openxmlformats.org/officeDocument/2006/relationships/image" Target="../media/image147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g"/><Relationship Id="rId5" Type="http://schemas.openxmlformats.org/officeDocument/2006/relationships/hyperlink" Target="https://thisxdoesnotexist.com/" TargetMode="External"/><Relationship Id="rId4" Type="http://schemas.openxmlformats.org/officeDocument/2006/relationships/hyperlink" Target="http://bgr.com/2017/12/30/meet-the-ai-startup-that-wants-to-make-a-digital-copy-of-every-person-in-the-world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4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3723" y="1427407"/>
            <a:ext cx="7769883" cy="3938904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Introduction to (Tele)Presence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67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Lombard, PhD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 University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Society for Presence Research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728" y="4958267"/>
            <a:ext cx="1162184" cy="11621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05" y="4946015"/>
            <a:ext cx="1177855" cy="118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cs typeface="Arial" panose="020B0604020202020204" pitchFamily="34" charset="0"/>
              </a:rPr>
              <a:t>How media tech evolves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343" y="1193302"/>
            <a:ext cx="7859827" cy="52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dn.slashgear.com/wp-content/uploads/2012/08/0c7ab132719971110b7c6ff2a833d7dd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360" y="1373343"/>
            <a:ext cx="6024553" cy="50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How media tech evolves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sensorama v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077" y="1373342"/>
            <a:ext cx="3759200" cy="50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How media tech evolves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9321" y="6237586"/>
            <a:ext cx="7747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2"/>
              </a:rPr>
              <a:t>https://www.youtube.com/watch?v=PVf3m7e7OKU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43" y="1193302"/>
            <a:ext cx="8868064" cy="49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solidFill>
                  <a:schemeClr val="tx1"/>
                </a:solidFill>
                <a:cs typeface="Arial" panose="020B0604020202020204" pitchFamily="34" charset="0"/>
              </a:rPr>
              <a:t>How media tech evolves</a:t>
            </a:r>
            <a:endParaRPr lang="en-US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5" y="2406467"/>
            <a:ext cx="3639848" cy="24244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175" y="2109940"/>
            <a:ext cx="4694997" cy="3125107"/>
          </a:xfrm>
          <a:prstGeom prst="rect">
            <a:avLst/>
          </a:prstGeom>
        </p:spPr>
      </p:pic>
      <p:pic>
        <p:nvPicPr>
          <p:cNvPr id="1026" name="Picture 2" descr="Image result for nao robo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799" y="1610430"/>
            <a:ext cx="2826660" cy="399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39" y="1193302"/>
            <a:ext cx="7843628" cy="512014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solidFill>
                  <a:schemeClr val="tx1"/>
                </a:solidFill>
                <a:cs typeface="Arial" panose="020B0604020202020204" pitchFamily="34" charset="0"/>
              </a:rPr>
              <a:t>How media tech evolves</a:t>
            </a:r>
            <a:endParaRPr lang="en-US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4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36120" y="1384174"/>
            <a:ext cx="8913664" cy="524576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Clr>
                <a:srgbClr val="6F6F74"/>
              </a:buCl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Using technology is becoming more </a:t>
            </a:r>
          </a:p>
          <a:p>
            <a:pPr>
              <a:spcBef>
                <a:spcPts val="200"/>
              </a:spcBef>
              <a:buClr>
                <a:srgbClr val="6F6F74"/>
              </a:buClr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</a:p>
          <a:p>
            <a:pPr>
              <a:spcBef>
                <a:spcPts val="200"/>
              </a:spcBef>
              <a:buClr>
                <a:srgbClr val="6F6F74"/>
              </a:buClr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</a:t>
            </a:r>
          </a:p>
          <a:p>
            <a:pPr>
              <a:spcBef>
                <a:spcPts val="200"/>
              </a:spcBef>
              <a:buClr>
                <a:srgbClr val="6F6F74"/>
              </a:buClr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</a:p>
          <a:p>
            <a:pPr>
              <a:spcBef>
                <a:spcPts val="200"/>
              </a:spcBef>
              <a:buClr>
                <a:srgbClr val="6F6F74"/>
              </a:buClr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</a:p>
          <a:p>
            <a:pPr>
              <a:spcBef>
                <a:spcPts val="200"/>
              </a:spcBef>
              <a:buClr>
                <a:srgbClr val="6F6F74"/>
              </a:buClr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>
              <a:spcBef>
                <a:spcPts val="200"/>
              </a:spcBef>
              <a:buClr>
                <a:srgbClr val="6F6F74"/>
              </a:buClr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>
              <a:spcBef>
                <a:spcPts val="200"/>
              </a:spcBef>
              <a:buClr>
                <a:srgbClr val="6F6F74"/>
              </a:buClr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‘real’ </a:t>
            </a:r>
          </a:p>
          <a:p>
            <a:pPr marL="0" indent="0">
              <a:buClr>
                <a:srgbClr val="6F6F74"/>
              </a:buCl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because it seems less like technology</a:t>
            </a:r>
          </a:p>
          <a:p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How media tech evolves</a:t>
            </a:r>
          </a:p>
        </p:txBody>
      </p:sp>
    </p:spTree>
    <p:extLst>
      <p:ext uri="{BB962C8B-B14F-4D97-AF65-F5344CB8AC3E}">
        <p14:creationId xmlns:p14="http://schemas.microsoft.com/office/powerpoint/2010/main" val="21302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43119" y="1526627"/>
            <a:ext cx="8595360" cy="451395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psychological state or subjective perception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which even though part or all of an individual's current experience is generated by and/or filtered through human-made technology, 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or all of the individual's perception fails to accurately acknowledge the role of the technology in the experience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[ISPR 2000] </a:t>
            </a: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Defining (tele)presence</a:t>
            </a:r>
          </a:p>
        </p:txBody>
      </p:sp>
    </p:spTree>
    <p:extLst>
      <p:ext uri="{BB962C8B-B14F-4D97-AF65-F5344CB8AC3E}">
        <p14:creationId xmlns:p14="http://schemas.microsoft.com/office/powerpoint/2010/main" val="37544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034" y="1361337"/>
            <a:ext cx="9341239" cy="5180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“... When telepresence happens, 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user feels present in or connected to the people or things in the media experience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We still know we're using a technology, but at some level we ignore the technology and just perceive the people, things and events of the experience. 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get ‘lost’ in the world of a novel, TV show, movie, videogame or theme park ride; we're convinced by the realism of paintings or graphic designs; we treat our cars, computers or other machines as if they have personalities of their own, and we feel like we're ‘with’ a person we talk to on the phone or in a videoconference. These are just a few examples; telepresence can happen with many other media too. ...”</a:t>
            </a:r>
          </a:p>
          <a:p>
            <a:endParaRPr lang="en-US" sz="1600" dirty="0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58576" y="349124"/>
            <a:ext cx="10363200" cy="86029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Defining (tele)presence</a:t>
            </a:r>
          </a:p>
        </p:txBody>
      </p:sp>
    </p:spTree>
    <p:extLst>
      <p:ext uri="{BB962C8B-B14F-4D97-AF65-F5344CB8AC3E}">
        <p14:creationId xmlns:p14="http://schemas.microsoft.com/office/powerpoint/2010/main" val="21884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2248" y="1665173"/>
            <a:ext cx="8501353" cy="4351337"/>
          </a:xfrm>
        </p:spPr>
        <p:txBody>
          <a:bodyPr>
            <a:normAutofit lnSpcReduction="10000"/>
          </a:bodyPr>
          <a:lstStyle/>
          <a:p>
            <a:pPr>
              <a:spcBef>
                <a:spcPct val="25000"/>
              </a:spcBef>
            </a:pPr>
            <a:r>
              <a:rPr lang="en-US" altLang="en-US" sz="3200" dirty="0"/>
              <a:t>A “perceptual illusion of </a:t>
            </a:r>
            <a:r>
              <a:rPr lang="en-US" altLang="en-US" sz="3200" dirty="0" err="1"/>
              <a:t>nonmediation</a:t>
            </a:r>
            <a:r>
              <a:rPr lang="en-US" altLang="en-US" sz="3200" dirty="0"/>
              <a:t>”</a:t>
            </a:r>
          </a:p>
          <a:p>
            <a:pPr>
              <a:spcBef>
                <a:spcPct val="25000"/>
              </a:spcBef>
            </a:pPr>
            <a:r>
              <a:rPr lang="en-US" altLang="en-US" sz="3200" dirty="0"/>
              <a:t>Real-time during media use</a:t>
            </a:r>
          </a:p>
          <a:p>
            <a:pPr>
              <a:spcBef>
                <a:spcPct val="25000"/>
              </a:spcBef>
            </a:pPr>
            <a:r>
              <a:rPr lang="en-US" altLang="en-US" sz="3200" dirty="0"/>
              <a:t>Not a disorder or abnormal</a:t>
            </a:r>
          </a:p>
          <a:p>
            <a:pPr>
              <a:spcBef>
                <a:spcPct val="25000"/>
              </a:spcBef>
            </a:pPr>
            <a:r>
              <a:rPr lang="en-US" altLang="en-US" sz="3200" dirty="0"/>
              <a:t>Property of media user</a:t>
            </a:r>
          </a:p>
          <a:p>
            <a:pPr>
              <a:spcBef>
                <a:spcPct val="25000"/>
              </a:spcBef>
            </a:pPr>
            <a:r>
              <a:rPr lang="en-US" altLang="en-US" sz="3200" dirty="0"/>
              <a:t>Result of media form and content, </a:t>
            </a:r>
            <a:br>
              <a:rPr lang="en-US" altLang="en-US" sz="3200" dirty="0"/>
            </a:br>
            <a:r>
              <a:rPr lang="en-US" altLang="en-US" sz="3200" dirty="0"/>
              <a:t>media user characteristics and </a:t>
            </a:r>
            <a:br>
              <a:rPr lang="en-US" altLang="en-US" sz="3200" dirty="0"/>
            </a:br>
            <a:r>
              <a:rPr lang="en-US" altLang="en-US" sz="3200" dirty="0"/>
              <a:t>media context/environment</a:t>
            </a:r>
          </a:p>
          <a:p>
            <a:pPr>
              <a:spcBef>
                <a:spcPct val="250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fragile ‘spell’ easily broken</a:t>
            </a: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Defining (tele)presence</a:t>
            </a:r>
          </a:p>
        </p:txBody>
      </p:sp>
    </p:spTree>
    <p:extLst>
      <p:ext uri="{BB962C8B-B14F-4D97-AF65-F5344CB8AC3E}">
        <p14:creationId xmlns:p14="http://schemas.microsoft.com/office/powerpoint/2010/main" val="1582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Presence research and theory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01" y="1363957"/>
            <a:ext cx="10485467" cy="4818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2124" y="6243725"/>
            <a:ext cx="726269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1990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5514" y="6243726"/>
            <a:ext cx="726269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2000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38903" y="6252618"/>
            <a:ext cx="726269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5417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>
                <a:solidFill>
                  <a:srgbClr val="00B0F0"/>
                </a:solidFill>
              </a:rPr>
              <a:t>Defining (</a:t>
            </a:r>
            <a:r>
              <a:rPr lang="en-US" sz="2800" dirty="0" smtClean="0">
                <a:solidFill>
                  <a:srgbClr val="00B0F0"/>
                </a:solidFill>
              </a:rPr>
              <a:t>tele)presence</a:t>
            </a:r>
          </a:p>
          <a:p>
            <a:r>
              <a:rPr lang="en-US" sz="2800" dirty="0" smtClean="0"/>
              <a:t>Types of presence</a:t>
            </a:r>
            <a:endParaRPr lang="en-US" sz="2800" dirty="0"/>
          </a:p>
          <a:p>
            <a:r>
              <a:rPr lang="en-US" sz="2800" dirty="0" smtClean="0"/>
              <a:t>Creating </a:t>
            </a:r>
            <a:r>
              <a:rPr lang="en-US" sz="2800" dirty="0"/>
              <a:t>presence</a:t>
            </a:r>
          </a:p>
          <a:p>
            <a:r>
              <a:rPr lang="en-US" sz="2800" dirty="0" smtClean="0"/>
              <a:t>Why it matters</a:t>
            </a:r>
            <a:endParaRPr lang="en-US" sz="2800" dirty="0"/>
          </a:p>
          <a:p>
            <a:r>
              <a:rPr lang="en-US" sz="2800" dirty="0" smtClean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19608" y="1511167"/>
            <a:ext cx="8595360" cy="461282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An interdisciplinary area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r>
              <a:rPr lang="en-US" sz="1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  <a:p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many others…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Presence research and theory</a:t>
            </a:r>
          </a:p>
        </p:txBody>
      </p:sp>
    </p:spTree>
    <p:extLst>
      <p:ext uri="{BB962C8B-B14F-4D97-AF65-F5344CB8AC3E}">
        <p14:creationId xmlns:p14="http://schemas.microsoft.com/office/powerpoint/2010/main" val="20175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/>
              <a:t>Defining (tele)presence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Types of presence</a:t>
            </a:r>
          </a:p>
          <a:p>
            <a:r>
              <a:rPr lang="en-US" sz="2800" dirty="0" smtClean="0"/>
              <a:t>Creating presence</a:t>
            </a:r>
          </a:p>
          <a:p>
            <a:r>
              <a:rPr lang="en-US" sz="2800" dirty="0" smtClean="0"/>
              <a:t>Why it matters</a:t>
            </a:r>
            <a:endParaRPr lang="en-US" sz="2800" dirty="0"/>
          </a:p>
          <a:p>
            <a:r>
              <a:rPr lang="en-US" sz="2800" dirty="0" smtClean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Rectangle 3"/>
          <p:cNvSpPr>
            <a:spLocks noGrp="1" noChangeArrowheads="1"/>
          </p:cNvSpPr>
          <p:nvPr>
            <p:ph idx="1"/>
          </p:nvPr>
        </p:nvSpPr>
        <p:spPr>
          <a:xfrm>
            <a:off x="1861528" y="1557147"/>
            <a:ext cx="8229600" cy="4365804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presence</a:t>
            </a:r>
          </a:p>
          <a:p>
            <a:pPr indent="0" algn="ctr">
              <a:buNone/>
            </a:pPr>
            <a:r>
              <a:rPr lang="en-US" sz="3733" dirty="0"/>
              <a:t>“I felt like I was in the SPACE OR ENVIRONMENT created by the technology”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539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5" name="Picture 7" descr="img3000183flights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44" y="895891"/>
            <a:ext cx="4154464" cy="55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6" name="Picture 8" descr="img3000182flightsi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561" y="1243541"/>
            <a:ext cx="6913247" cy="471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84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ASATeleopera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63" y="1860354"/>
            <a:ext cx="5378968" cy="33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84754" y="5350254"/>
            <a:ext cx="5363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hlinkClick r:id="rId4"/>
              </a:rPr>
              <a:t>https://www.youtube.com/watch?v=CxmvPB3by1w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87" y="1860353"/>
            <a:ext cx="5924384" cy="33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98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096" y="524285"/>
            <a:ext cx="4148227" cy="5837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73" y="524284"/>
            <a:ext cx="4374684" cy="58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12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91" y="2329472"/>
            <a:ext cx="4255816" cy="278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961" y="1399333"/>
            <a:ext cx="7082753" cy="45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36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838" y="6135602"/>
            <a:ext cx="5338380" cy="502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hlinkClick r:id="rId2"/>
              </a:rPr>
              <a:t>https://www.youtube.com/watch?v=ZJJU72CZiF8</a:t>
            </a:r>
            <a:r>
              <a:rPr lang="en-US" sz="1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1" y="442736"/>
            <a:ext cx="10323115" cy="54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33" y="522808"/>
            <a:ext cx="10429392" cy="5866533"/>
          </a:xfrm>
        </p:spPr>
      </p:pic>
    </p:spTree>
    <p:extLst>
      <p:ext uri="{BB962C8B-B14F-4D97-AF65-F5344CB8AC3E}">
        <p14:creationId xmlns:p14="http://schemas.microsoft.com/office/powerpoint/2010/main" val="2568581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630" y="6064538"/>
            <a:ext cx="523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hlinkClick r:id="rId2"/>
              </a:rPr>
              <a:t>https://www.youtube.com/watch?v=hRmkkrafboo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8" y="525995"/>
            <a:ext cx="9866011" cy="55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>
            <a:noAutofit/>
          </a:bodyPr>
          <a:lstStyle/>
          <a:p>
            <a:r>
              <a:rPr lang="en-US" sz="4267" b="1" dirty="0" smtClean="0">
                <a:latin typeface="+mj-lt"/>
                <a:cs typeface="Arial" panose="020B0604020202020204" pitchFamily="34" charset="0"/>
              </a:rPr>
              <a:t>An example…</a:t>
            </a:r>
            <a:endParaRPr lang="en-US" sz="4267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77" y="1328593"/>
            <a:ext cx="8401499" cy="4725843"/>
          </a:xfrm>
        </p:spPr>
      </p:pic>
      <p:sp>
        <p:nvSpPr>
          <p:cNvPr id="2" name="TextBox 1"/>
          <p:cNvSpPr txBox="1"/>
          <p:nvPr/>
        </p:nvSpPr>
        <p:spPr>
          <a:xfrm>
            <a:off x="1921628" y="6258099"/>
            <a:ext cx="637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www.youtube.com/watch?v=dRp5VbWCQ3A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6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04bike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946" y="1592628"/>
            <a:ext cx="5805452" cy="38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layer in golf simulat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54" y="1592629"/>
            <a:ext cx="5711689" cy="38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9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static.ddmcdn.com/gif/virtual-medicin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4" y="1272294"/>
            <a:ext cx="6469073" cy="48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rug.nl/cit/hpcv/VR_visualisation/Treatment_of_Anxiety/plane_in_c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235" y="1272292"/>
            <a:ext cx="4699085" cy="485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75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89" y="979540"/>
            <a:ext cx="11153259" cy="496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372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2192000" cy="4743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818" y="5953799"/>
            <a:ext cx="5458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hlinkClick r:id="rId4"/>
              </a:rPr>
              <a:t>https://www.youtube.com/watch?v=WSRcDrCse7c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51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656" y="747251"/>
            <a:ext cx="3308427" cy="5097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1" y="747251"/>
            <a:ext cx="7643179" cy="50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16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50" name="Rectangle 6"/>
          <p:cNvSpPr>
            <a:spLocks noChangeArrowheads="1"/>
          </p:cNvSpPr>
          <p:nvPr/>
        </p:nvSpPr>
        <p:spPr bwMode="auto">
          <a:xfrm>
            <a:off x="1396093" y="1797459"/>
            <a:ext cx="8305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/>
              <a:t>Advertising</a:t>
            </a:r>
          </a:p>
        </p:txBody>
      </p:sp>
      <p:pic>
        <p:nvPicPr>
          <p:cNvPr id="927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67" y="909339"/>
            <a:ext cx="5477384" cy="527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Mysterious Caves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1066" y="909339"/>
            <a:ext cx="5535901" cy="52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2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51159" y="5965369"/>
            <a:ext cx="7238477" cy="70346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>
                <a:solidFill>
                  <a:schemeClr val="tx1">
                    <a:lumMod val="50000"/>
                  </a:schemeClr>
                </a:solidFill>
                <a:hlinkClick r:id="rId3"/>
              </a:rPr>
              <a:t>https://</a:t>
            </a:r>
            <a:r>
              <a:rPr lang="en-US" sz="720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www.youtube.com/watch?v=xisVS_DKpJg</a:t>
            </a:r>
            <a:r>
              <a:rPr lang="en-US" sz="720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sz="7200">
                <a:solidFill>
                  <a:schemeClr val="tx1">
                    <a:lumMod val="50000"/>
                  </a:schemeClr>
                </a:solidFill>
              </a:rPr>
              <a:t>example</a:t>
            </a:r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7200" dirty="0">
              <a:solidFill>
                <a:schemeClr val="tx1">
                  <a:lumMod val="50000"/>
                </a:schemeClr>
              </a:solidFill>
              <a:hlinkClick r:id="rId4"/>
            </a:endParaRPr>
          </a:p>
          <a:p>
            <a:pPr algn="l"/>
            <a:r>
              <a:rPr lang="en-US" sz="7200" dirty="0">
                <a:solidFill>
                  <a:schemeClr val="tx1">
                    <a:lumMod val="50000"/>
                  </a:schemeClr>
                </a:solidFill>
                <a:hlinkClick r:id="rId4"/>
              </a:rPr>
              <a:t>https://www.youtube.com/watch?v=4Ibe17-JMCU</a:t>
            </a:r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 (news story)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marL="609585" indent="-609585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lvl="1" algn="l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94" y="348180"/>
            <a:ext cx="9706853" cy="54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50" name="Rectangle 6"/>
          <p:cNvSpPr>
            <a:spLocks noChangeArrowheads="1"/>
          </p:cNvSpPr>
          <p:nvPr/>
        </p:nvSpPr>
        <p:spPr bwMode="auto">
          <a:xfrm>
            <a:off x="1396093" y="1797459"/>
            <a:ext cx="8305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dirty="0"/>
          </a:p>
        </p:txBody>
      </p:sp>
      <p:pic>
        <p:nvPicPr>
          <p:cNvPr id="2" name="Picture 6" descr="http://www.chubbysocial.com/wp-content/uploads/2015/11/635822045451733955607808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02" y="790646"/>
            <a:ext cx="10585983" cy="553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28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1" name="Rectangle 3"/>
          <p:cNvSpPr>
            <a:spLocks noGrp="1" noChangeArrowheads="1"/>
          </p:cNvSpPr>
          <p:nvPr>
            <p:ph idx="1"/>
          </p:nvPr>
        </p:nvSpPr>
        <p:spPr>
          <a:xfrm>
            <a:off x="2000865" y="1019319"/>
            <a:ext cx="8229600" cy="5344117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presence – 1 way</a:t>
            </a:r>
            <a:b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(actor within medium)</a:t>
            </a:r>
          </a:p>
          <a:p>
            <a:pPr algn="ctr">
              <a:buNone/>
            </a:pPr>
            <a:r>
              <a:rPr lang="en-US" sz="3733" dirty="0"/>
              <a:t>“Even though I COULDN'T INTERACT with them, I FELT I WAS ACTUALLY WITH THE PEOPLE or characters who were available via the technology”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4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060" y="1235388"/>
            <a:ext cx="3398290" cy="45382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820" y="6149947"/>
            <a:ext cx="1166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Lonesome Gal - Info: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hlinkClick r:id="rId4"/>
              </a:rPr>
              <a:t>info.umkc.edu/specialcollections/archives/854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Audio: 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hlinkClick r:id="rId5"/>
              </a:rPr>
              <a:t>https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  <a:hlinkClick r:id="rId5"/>
              </a:rPr>
              <a:t>://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  <a:hlinkClick r:id="rId5"/>
              </a:rPr>
              <a:t>www.youtube.com/watch?v=hs-Kr53pCAE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 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71" y="2769080"/>
            <a:ext cx="4457968" cy="3004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37" y="406748"/>
            <a:ext cx="3224090" cy="2207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62" y="1241342"/>
            <a:ext cx="3399242" cy="45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9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>
            <a:noAutofit/>
          </a:bodyPr>
          <a:lstStyle/>
          <a:p>
            <a:r>
              <a:rPr lang="en-US" sz="4267" b="1" dirty="0">
                <a:latin typeface="+mj-lt"/>
                <a:cs typeface="Arial" panose="020B0604020202020204" pitchFamily="34" charset="0"/>
              </a:rPr>
              <a:t>How media tech evolves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5" y="1444363"/>
            <a:ext cx="10639944" cy="4944979"/>
          </a:xfrm>
        </p:spPr>
      </p:pic>
    </p:spTree>
    <p:extLst>
      <p:ext uri="{BB962C8B-B14F-4D97-AF65-F5344CB8AC3E}">
        <p14:creationId xmlns:p14="http://schemas.microsoft.com/office/powerpoint/2010/main" val="21679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logo_ellen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188" y="3008198"/>
            <a:ext cx="1937005" cy="16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walter-cronkit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12" y="625013"/>
            <a:ext cx="1676752" cy="22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david-letterm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12" y="3008197"/>
            <a:ext cx="2123347" cy="283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aku_13_60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45" t="4166" r="13179" b="4167"/>
          <a:stretch>
            <a:fillRect/>
          </a:stretch>
        </p:blipFill>
        <p:spPr>
          <a:xfrm>
            <a:off x="2742647" y="2515512"/>
            <a:ext cx="1719837" cy="18224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untitledk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888" y="640303"/>
            <a:ext cx="2347893" cy="22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opiousnotes.bloginky.com/files/2009/06/090602obrien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2645" y="3008198"/>
            <a:ext cx="2416411" cy="161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humb-OprahWinfrey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7988" y="640303"/>
            <a:ext cx="2253979" cy="22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arsonjohnn"/>
          <p:cNvPicPr>
            <a:picLocks noChangeAspect="1" noChangeArrowheads="1"/>
          </p:cNvPicPr>
          <p:nvPr/>
        </p:nvPicPr>
        <p:blipFill>
          <a:blip r:embed="rId11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376" y="625013"/>
            <a:ext cx="2253979" cy="176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225" y="4746497"/>
            <a:ext cx="2853219" cy="1903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636" y="640303"/>
            <a:ext cx="2131809" cy="2665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4181" y="4746496"/>
            <a:ext cx="2853792" cy="1903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22030" y="4746496"/>
            <a:ext cx="2809900" cy="190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55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372" y="191217"/>
            <a:ext cx="5886851" cy="5889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8319" y="6131323"/>
            <a:ext cx="3634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http://www.nickjr.com/blues-clues/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50" name="Rectangle 6"/>
          <p:cNvSpPr>
            <a:spLocks noChangeArrowheads="1"/>
          </p:cNvSpPr>
          <p:nvPr/>
        </p:nvSpPr>
        <p:spPr bwMode="auto">
          <a:xfrm>
            <a:off x="1396093" y="1797459"/>
            <a:ext cx="8305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080" y="538287"/>
            <a:ext cx="8646309" cy="563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42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5471" y="6210120"/>
            <a:ext cx="6816436" cy="427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hlinkClick r:id="rId2"/>
              </a:rPr>
              <a:t>http://maartenbaas.com/real-time/schiphol-clock/</a:t>
            </a:r>
            <a:r>
              <a:rPr lang="en-US" sz="1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09" y="149449"/>
            <a:ext cx="6455668" cy="59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1" name="Rectangle 3"/>
          <p:cNvSpPr>
            <a:spLocks noGrp="1" noChangeArrowheads="1"/>
          </p:cNvSpPr>
          <p:nvPr>
            <p:ph idx="1"/>
          </p:nvPr>
        </p:nvSpPr>
        <p:spPr>
          <a:xfrm>
            <a:off x="1638300" y="1570791"/>
            <a:ext cx="8229600" cy="1265464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presence - 2 way</a:t>
            </a:r>
          </a:p>
          <a:p>
            <a:pPr algn="ctr">
              <a:buFontTx/>
              <a:buNone/>
            </a:pPr>
            <a:r>
              <a:rPr lang="en-US" sz="3733" dirty="0"/>
              <a:t>“I felt I was actually with the PEOPLE who were available via technology”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02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1.ftcdn.net/jpg/00/71/39/22/240_F_71392248_H0U6SWqn0SkqLhYqGzcMetVrRTkco2K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1" y="1644811"/>
            <a:ext cx="10872065" cy="39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59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61872" y="1828801"/>
            <a:ext cx="913437" cy="43513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5" descr="C:\__IMAGE FILES\_UNSORTED\for ppt\so what\boardroom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31" y="1828800"/>
            <a:ext cx="6014559" cy="36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88" y="1828800"/>
            <a:ext cx="5701835" cy="3615965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7" name="Picture 9" descr="19_think_telepresence_clip_image00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101" y="528338"/>
            <a:ext cx="9834696" cy="58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44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1" name="Rectangle 3"/>
          <p:cNvSpPr>
            <a:spLocks noGrp="1" noChangeArrowheads="1"/>
          </p:cNvSpPr>
          <p:nvPr>
            <p:ph idx="1"/>
          </p:nvPr>
        </p:nvSpPr>
        <p:spPr>
          <a:xfrm>
            <a:off x="1261872" y="1853294"/>
            <a:ext cx="8595360" cy="4351337"/>
          </a:xfrm>
        </p:spPr>
        <p:txBody>
          <a:bodyPr/>
          <a:lstStyle/>
          <a:p>
            <a:r>
              <a:rPr lang="en-US" dirty="0"/>
              <a:t>Virtual testimony</a:t>
            </a:r>
          </a:p>
        </p:txBody>
      </p:sp>
      <p:pic>
        <p:nvPicPr>
          <p:cNvPr id="872453" name="Picture 5" descr="legalvc_courtroom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0772" y="1752457"/>
            <a:ext cx="5302435" cy="398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2456" name="Picture 8" descr="courtjpg-d97bff14fac4ea30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29" y="1752457"/>
            <a:ext cx="5979048" cy="398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51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VEbankingkiosk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4304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98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cs typeface="Arial" panose="020B0604020202020204" pitchFamily="34" charset="0"/>
              </a:rPr>
              <a:t>How media tech evolves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15" y="2023075"/>
            <a:ext cx="5394655" cy="3518736"/>
          </a:xfrm>
        </p:spPr>
      </p:pic>
      <p:pic>
        <p:nvPicPr>
          <p:cNvPr id="1026" name="Picture 2" descr="http://media-cdn.tripadvisor.com/media/photo-s/03/1b/5c/b2/the-ultimate-movie-experi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5887" y="1193302"/>
            <a:ext cx="5358339" cy="530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9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0" name="Picture 10" descr="Maddo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32" y="1898595"/>
            <a:ext cx="5809145" cy="32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sco TelePresence on late night T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92" y="1898595"/>
            <a:ext cx="5835734" cy="32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08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1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874" y="1889437"/>
            <a:ext cx="4079412" cy="373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cognitiveenvironments.files.wordpress.com/2012/12/vconect-demo-cave-performance-centre-tremough-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95" y="1769365"/>
            <a:ext cx="6084533" cy="40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608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319" name="Picture 7" descr="virtualmeal_zoo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1757" y="285440"/>
            <a:ext cx="4151049" cy="292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kype Reunion Family Portra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20" y="1266530"/>
            <a:ext cx="7289528" cy="48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9to5mac.files.wordpress.com/2010/11/ipad-facetime.jpg?w=7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1757" y="3351439"/>
            <a:ext cx="4151049" cy="32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85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6" name="Picture 8" descr="headthere-giraff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1807" y="476414"/>
            <a:ext cx="4412189" cy="31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ms.businesswire.com/media/20130610005475/en/372038/4/Ava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164" y="1489187"/>
            <a:ext cx="6931451" cy="365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806" y="3739712"/>
            <a:ext cx="4412191" cy="282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1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2339" y="5843479"/>
            <a:ext cx="9164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hlinkClick r:id="rId2"/>
              </a:rPr>
              <a:t>https://learningenglish.voanews.com/a/robot-goes-to-school/3830253.html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 (news story)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75" y="771710"/>
            <a:ext cx="8476036" cy="4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0145" y="5987712"/>
            <a:ext cx="612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hlinkClick r:id="rId2"/>
              </a:rPr>
              <a:t>https://www.youtube.com/watch?v=Zmqva2rkVXA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 (ad)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hlinkClick r:id="rId3"/>
              </a:rPr>
              <a:t>https://www.youtube.com/watch?v=7ZFRC1ab-uk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 (vision)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00" y="828070"/>
            <a:ext cx="9136868" cy="515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1" name="Rectangle 3"/>
          <p:cNvSpPr>
            <a:spLocks noGrp="1" noChangeArrowheads="1"/>
          </p:cNvSpPr>
          <p:nvPr>
            <p:ph idx="1"/>
          </p:nvPr>
        </p:nvSpPr>
        <p:spPr>
          <a:xfrm>
            <a:off x="1638300" y="1570790"/>
            <a:ext cx="8229600" cy="417911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presence - 2 way</a:t>
            </a:r>
          </a:p>
          <a:p>
            <a:pPr algn="ctr">
              <a:buFontTx/>
              <a:buNone/>
            </a:pPr>
            <a:r>
              <a:rPr lang="en-US" sz="3733" dirty="0"/>
              <a:t>“I felt I was actually with the PEOPLE who were available via technology”</a:t>
            </a:r>
          </a:p>
          <a:p>
            <a:pPr algn="ctr">
              <a:buFontTx/>
              <a:buNone/>
            </a:pPr>
            <a:r>
              <a:rPr lang="en-US" sz="3733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artificial actor</a:t>
            </a:r>
            <a:endParaRPr lang="en-US" sz="3600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8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Customer service</a:t>
            </a:r>
          </a:p>
        </p:txBody>
      </p:sp>
      <p:pic>
        <p:nvPicPr>
          <p:cNvPr id="3074" name="Picture 2" descr="http://cdn4.mobilesiri.com/wp-content/uploads/2015/11/Watch-Microsoft-Releases-the-Funniest-Cortana-versus-Siri-Video-Yet-464313-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486" y="1740360"/>
            <a:ext cx="5574849" cy="30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kinja-img.com/gawker-media/image/upload/dcqehohll3cy5ytjkdvq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14" y="1740360"/>
            <a:ext cx="5860705" cy="30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78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146" y="272566"/>
            <a:ext cx="3212039" cy="2023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420" y="2444086"/>
            <a:ext cx="6026920" cy="1829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45" y="4421725"/>
            <a:ext cx="4298640" cy="2023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5" y="272566"/>
            <a:ext cx="4797467" cy="61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04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Customer service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2" y="1288077"/>
            <a:ext cx="11110365" cy="4960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02" y="6392708"/>
            <a:ext cx="643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https://www.youtube.com/watch?v=D5VN56jQMWM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99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e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26" y="1777084"/>
            <a:ext cx="4167620" cy="4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cs typeface="Arial" panose="020B0604020202020204" pitchFamily="34" charset="0"/>
              </a:rPr>
              <a:t>How media tech evolves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C:\__IMAGE FILES\_UNSORTED\for ppt\so what\StargateStudiosSavingGrace_c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882" y="1777084"/>
            <a:ext cx="7193841" cy="40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5" name="Rectangle 3"/>
          <p:cNvSpPr>
            <a:spLocks noGrp="1" noChangeArrowheads="1"/>
          </p:cNvSpPr>
          <p:nvPr>
            <p:ph idx="1"/>
          </p:nvPr>
        </p:nvSpPr>
        <p:spPr>
          <a:xfrm>
            <a:off x="1876876" y="1445834"/>
            <a:ext cx="8229600" cy="43984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800" dirty="0">
                <a:solidFill>
                  <a:srgbClr val="00B0F0"/>
                </a:solidFill>
              </a:rPr>
              <a:t>Medium as social actor (MASA) </a:t>
            </a: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</a:p>
          <a:p>
            <a:pPr algn="ctr">
              <a:buNone/>
            </a:pPr>
            <a:r>
              <a:rPr lang="en-US" sz="3733" dirty="0"/>
              <a:t>“The technology itself SEEMED TO HAVE A PERSONALITY (including computers, phones, robots, mannequins, etc.)”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02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74" y="256710"/>
            <a:ext cx="4104481" cy="6296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32" y="256711"/>
            <a:ext cx="41719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28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690" y="1868670"/>
            <a:ext cx="5940341" cy="4455256"/>
          </a:xfrm>
          <a:prstGeom prst="rect">
            <a:avLst/>
          </a:prstGeom>
        </p:spPr>
      </p:pic>
      <p:pic>
        <p:nvPicPr>
          <p:cNvPr id="4102" name="Picture 6" descr="http://gamedotexe.com/wp-content/uploads/2015/05/amazonEchoLogo-1024x22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737" y="350078"/>
            <a:ext cx="6298487" cy="140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5" y="2288445"/>
            <a:ext cx="5627263" cy="31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12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71" name="Picture 15" descr="Pleo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308" y="867007"/>
            <a:ext cx="4118393" cy="30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ro seal therap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113" y="4059680"/>
            <a:ext cx="4120588" cy="25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345" y="5772728"/>
            <a:ext cx="59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5"/>
              </a:rPr>
              <a:t>https://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hlinkClick r:id="rId5"/>
              </a:rPr>
              <a:t>www.youtube.com/watch?v=5ifwGc-0mAY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4" y="1622535"/>
            <a:ext cx="6666233" cy="40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37" y="678109"/>
            <a:ext cx="8838641" cy="496871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56662" y="5773502"/>
            <a:ext cx="5344319" cy="448351"/>
          </a:xfrm>
          <a:prstGeom prst="rect">
            <a:avLst/>
          </a:prstGeom>
        </p:spPr>
        <p:txBody>
          <a:bodyPr vert="horz" lIns="121920" tIns="60960" rIns="121920" bIns="6096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>
                <a:solidFill>
                  <a:prstClr val="black"/>
                </a:solidFill>
                <a:hlinkClick r:id="rId3"/>
              </a:rPr>
              <a:t>https://www.youtube.com/watch?v=fSByydx1JdU</a:t>
            </a:r>
            <a:endParaRPr lang="en-US" sz="2300" dirty="0">
              <a:solidFill>
                <a:prstClr val="black"/>
              </a:solidFill>
            </a:endParaRPr>
          </a:p>
          <a:p>
            <a:endParaRPr lang="en-US" sz="426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6" y="628284"/>
            <a:ext cx="7464665" cy="5598499"/>
          </a:xfrm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74924" y="1328098"/>
            <a:ext cx="5598499" cy="41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spingardeiro with P37 S6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47" y="241990"/>
            <a:ext cx="4282013" cy="643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86" y="1025237"/>
            <a:ext cx="6873149" cy="496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195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205" y="6003086"/>
            <a:ext cx="6896177" cy="764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hlinkClick r:id="rId2"/>
              </a:rPr>
              <a:t>https://www.youtube.com/watch?v=cV_D2hC50Kk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 (at U.N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  <a:t>.)</a:t>
            </a:r>
            <a:br>
              <a:rPr lang="en-US" sz="18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https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hlinkClick r:id="rId3"/>
              </a:rPr>
              <a:t>://www.youtube.com/watch?v=W0_DPi0PmF0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 (news story)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17" y="291036"/>
            <a:ext cx="9870745" cy="555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8"/>
          </a:xfrm>
        </p:spPr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The case of clocks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" y="2033722"/>
            <a:ext cx="3188970" cy="32804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22" y="2033722"/>
            <a:ext cx="3220974" cy="3280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422" y="1106717"/>
            <a:ext cx="6175827" cy="46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8"/>
          </a:xfrm>
        </p:spPr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The case of clocks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142867" cy="4195481"/>
          </a:xfrm>
        </p:spPr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have faces, hands, and bodies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move – pendulums, cuckoo birds, eyes, gears, metal balls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have “voices” – ticking, chiming, spring resets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Nearly infinite number of models; antiques are unique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have lifespans, “illnesses” that require a “doctor”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evoke emotional attachments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missed and recalled fondly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88" y="1396475"/>
            <a:ext cx="4183797" cy="51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cs typeface="Arial" panose="020B0604020202020204" pitchFamily="34" charset="0"/>
              </a:rPr>
              <a:t>How media tech evolves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uh.ru/files/a/1/8921/images/microsoft-project-natal-motion-control-for-xbox-36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35885" y="1396477"/>
            <a:ext cx="6368307" cy="51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4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8"/>
          </a:xfrm>
        </p:spPr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The case of clocks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62" y="1193301"/>
            <a:ext cx="5809659" cy="5329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6" y="1645431"/>
            <a:ext cx="5520994" cy="39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4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8"/>
          </a:xfrm>
        </p:spPr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The case of clocks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131" y="1193301"/>
            <a:ext cx="3537681" cy="5207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046" y="1844176"/>
            <a:ext cx="5207000" cy="390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4605" y="1844176"/>
            <a:ext cx="5207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8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The case of clocks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859" y="2340487"/>
            <a:ext cx="4313787" cy="323534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58" y="1801265"/>
            <a:ext cx="3235340" cy="4313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13" y="2062522"/>
            <a:ext cx="2439321" cy="3252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29" y="2062522"/>
            <a:ext cx="2439321" cy="32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8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The case of clocks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3" y="1551213"/>
            <a:ext cx="5878287" cy="440871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551214"/>
            <a:ext cx="5878287" cy="44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The wider view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65" y="1853248"/>
            <a:ext cx="2700168" cy="3600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8" y="1853248"/>
            <a:ext cx="4067992" cy="3600223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618" y="1853248"/>
            <a:ext cx="4800297" cy="360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88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The wider view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61872" y="1992086"/>
            <a:ext cx="8595360" cy="435133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Image result for steam train al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2" y="1124866"/>
            <a:ext cx="7277387" cy="53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G_6342.jpeg" descr="IMG_634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7100094" y="1797171"/>
            <a:ext cx="5378445" cy="40338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3292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The wider view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crane.jpeg" descr="cra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783" y="1409152"/>
            <a:ext cx="2005336" cy="2701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lamps.jpeg" descr="lamp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9808" y="4257454"/>
            <a:ext cx="3192236" cy="239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1.jpeg" descr="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0809" y="1409152"/>
            <a:ext cx="3158249" cy="2701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lectricty grid.jpeg" descr="electricty gri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9808" y="1409152"/>
            <a:ext cx="3343298" cy="2701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Image result for round eleva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97" y="1409108"/>
            <a:ext cx="2701804" cy="27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henry hoover vacuum clea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09" y="4257453"/>
            <a:ext cx="4255243" cy="23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tm machines in subw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787" y="4257453"/>
            <a:ext cx="3592414" cy="23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320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5" name="Rectangle 3"/>
          <p:cNvSpPr>
            <a:spLocks noGrp="1" noChangeArrowheads="1"/>
          </p:cNvSpPr>
          <p:nvPr>
            <p:ph idx="1"/>
          </p:nvPr>
        </p:nvSpPr>
        <p:spPr>
          <a:xfrm>
            <a:off x="1876876" y="1445834"/>
            <a:ext cx="8229600" cy="43984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800" dirty="0" smtClean="0">
                <a:solidFill>
                  <a:srgbClr val="00B0F0"/>
                </a:solidFill>
              </a:rPr>
              <a:t>Self-presence</a:t>
            </a:r>
            <a:endParaRPr lang="en-US" sz="4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3733" dirty="0"/>
              <a:t>“I felt connected to the AVATAR OR OTHER REPRESENTATION OF ME in the world created by the </a:t>
            </a:r>
            <a:r>
              <a:rPr lang="en-US" sz="3733" dirty="0" smtClean="0"/>
              <a:t>technology”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6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51828" y="5744536"/>
            <a:ext cx="8326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www.youtube.com/watch?&amp;v=sv6T-tg6RL4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https://skarredghost.com/2020/08/11/daniel-beauchamp-quest-hands-ux/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https://uploadvr.com/new-quest-hand-tracking-demos/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81" y="1089891"/>
            <a:ext cx="8137992" cy="45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66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5" name="Rectangle 3"/>
          <p:cNvSpPr>
            <a:spLocks noGrp="1" noChangeArrowheads="1"/>
          </p:cNvSpPr>
          <p:nvPr>
            <p:ph idx="1"/>
          </p:nvPr>
        </p:nvSpPr>
        <p:spPr>
          <a:xfrm>
            <a:off x="1876876" y="1445834"/>
            <a:ext cx="8229600" cy="43984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800" dirty="0" smtClean="0">
                <a:solidFill>
                  <a:srgbClr val="00B0F0"/>
                </a:solidFill>
              </a:rPr>
              <a:t>Inverse presence</a:t>
            </a:r>
            <a:endParaRPr lang="en-US" sz="4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3733" dirty="0" smtClean="0"/>
              <a:t>“Even </a:t>
            </a:r>
            <a:r>
              <a:rPr lang="en-US" sz="3733" dirty="0"/>
              <a:t>though I WASN'T USING TECHNOLOGY, I FELT LIKE I </a:t>
            </a:r>
            <a:r>
              <a:rPr lang="en-US" sz="3733" dirty="0" smtClean="0"/>
              <a:t>WAS”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0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79" y="1612147"/>
            <a:ext cx="5644856" cy="4053008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cs typeface="Arial" panose="020B0604020202020204" pitchFamily="34" charset="0"/>
              </a:rPr>
              <a:t>How media tech evolves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85" y="1612147"/>
            <a:ext cx="5123904" cy="40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9" y="906343"/>
            <a:ext cx="3884592" cy="5370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86" y="901716"/>
            <a:ext cx="6218442" cy="53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83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5" name="Rectangle 3"/>
          <p:cNvSpPr>
            <a:spLocks noGrp="1" noChangeArrowheads="1"/>
          </p:cNvSpPr>
          <p:nvPr>
            <p:ph idx="1"/>
          </p:nvPr>
        </p:nvSpPr>
        <p:spPr>
          <a:xfrm>
            <a:off x="1963553" y="2201779"/>
            <a:ext cx="8702480" cy="3236495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4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kinds of presence!</a:t>
            </a:r>
          </a:p>
        </p:txBody>
      </p:sp>
    </p:spTree>
    <p:extLst>
      <p:ext uri="{BB962C8B-B14F-4D97-AF65-F5344CB8AC3E}">
        <p14:creationId xmlns:p14="http://schemas.microsoft.com/office/powerpoint/2010/main" val="3142212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86" y="1331818"/>
            <a:ext cx="5938868" cy="384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92" y="1331818"/>
            <a:ext cx="5760704" cy="38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964" y="1313905"/>
            <a:ext cx="10923285" cy="4484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9" y="5919108"/>
            <a:ext cx="9760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Lombard, M., &amp; Jones, M. T. (2015). Defining presence. In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Immersed in Media: Telepresence Theory, Measurement and Technology.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London: Springer.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More types of presence</a:t>
            </a:r>
          </a:p>
        </p:txBody>
      </p:sp>
    </p:spTree>
    <p:extLst>
      <p:ext uri="{BB962C8B-B14F-4D97-AF65-F5344CB8AC3E}">
        <p14:creationId xmlns:p14="http://schemas.microsoft.com/office/powerpoint/2010/main" val="30301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148" y="1324570"/>
            <a:ext cx="9732921" cy="4991673"/>
          </a:xfrm>
        </p:spPr>
        <p:txBody>
          <a:bodyPr>
            <a:noAutofit/>
          </a:bodyPr>
          <a:lstStyle/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ISPR PRESENCE NEWS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for Presence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b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sz="3200" b="1" dirty="0">
                <a:solidFill>
                  <a:srgbClr val="00B0F0"/>
                </a:solidFill>
                <a:cs typeface="Arial" panose="020B0604020202020204" pitchFamily="34" charset="0"/>
              </a:rPr>
              <a:t>://ispr.info</a:t>
            </a:r>
            <a:endParaRPr lang="en-US" sz="2667" dirty="0">
              <a:solidFill>
                <a:srgbClr val="00B0F0"/>
              </a:solidFill>
            </a:endParaRPr>
          </a:p>
          <a:p>
            <a:pPr marL="380990" indent="-380990" algn="l">
              <a:buFont typeface="Arial" panose="020B0604020202020204" pitchFamily="34" charset="0"/>
              <a:buChar char="•"/>
            </a:pP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8576" y="349124"/>
            <a:ext cx="10363200" cy="860299"/>
          </a:xfrm>
        </p:spPr>
        <p:txBody>
          <a:bodyPr>
            <a:normAutofit/>
          </a:bodyPr>
          <a:lstStyle/>
          <a:p>
            <a:r>
              <a:rPr lang="en-GB" sz="4267" b="1" dirty="0"/>
              <a:t>More examples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599"/>
          <a:stretch/>
        </p:blipFill>
        <p:spPr>
          <a:xfrm>
            <a:off x="1590492" y="3219162"/>
            <a:ext cx="9069076" cy="16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/>
              <a:t>Defining (tele)presence</a:t>
            </a:r>
          </a:p>
          <a:p>
            <a:r>
              <a:rPr lang="en-US" sz="2800" dirty="0" smtClean="0"/>
              <a:t>Types of presence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Creating presence</a:t>
            </a:r>
          </a:p>
          <a:p>
            <a:r>
              <a:rPr lang="en-US" sz="2800" dirty="0" smtClean="0"/>
              <a:t>Why it matters</a:t>
            </a:r>
            <a:endParaRPr lang="en-US" sz="2800" dirty="0"/>
          </a:p>
          <a:p>
            <a:r>
              <a:rPr lang="en-US" sz="2800" dirty="0" smtClean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8576" y="349124"/>
            <a:ext cx="10363200" cy="860299"/>
          </a:xfrm>
        </p:spPr>
        <p:txBody>
          <a:bodyPr>
            <a:normAutofit/>
          </a:bodyPr>
          <a:lstStyle/>
          <a:p>
            <a:pPr algn="ctr"/>
            <a:r>
              <a:rPr lang="en-GB" sz="4267" b="1" dirty="0"/>
              <a:t>Creating presence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3733" dirty="0">
                <a:solidFill>
                  <a:schemeClr val="tx1"/>
                </a:solidFill>
              </a:rPr>
              <a:t>Research, theory and experience suggest steps to increase presence via</a:t>
            </a:r>
            <a:r>
              <a:rPr lang="en-US" sz="3733" dirty="0"/>
              <a:t> </a:t>
            </a:r>
            <a:r>
              <a:rPr lang="en-US" sz="3733" dirty="0">
                <a:solidFill>
                  <a:srgbClr val="00B0F0"/>
                </a:solidFill>
              </a:rPr>
              <a:t>FORM</a:t>
            </a:r>
            <a:r>
              <a:rPr lang="en-US" sz="3733" dirty="0">
                <a:solidFill>
                  <a:schemeClr val="tx1"/>
                </a:solidFill>
              </a:rPr>
              <a:t>: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Make images (and field-of-view) big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Increase image and sound resolution/quality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Use subjective camera shots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Comfortable to high volume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Add stimulation of more senses (e.g., touch, smell)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1219170" lvl="1" indent="-609585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65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8576" y="349124"/>
            <a:ext cx="10363200" cy="860299"/>
          </a:xfrm>
        </p:spPr>
        <p:txBody>
          <a:bodyPr>
            <a:normAutofit/>
          </a:bodyPr>
          <a:lstStyle/>
          <a:p>
            <a:pPr algn="ctr"/>
            <a:r>
              <a:rPr lang="en-GB" sz="4267" b="1" dirty="0"/>
              <a:t>Creating presence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sz="3733" dirty="0">
                <a:solidFill>
                  <a:schemeClr val="tx1"/>
                </a:solidFill>
              </a:rPr>
              <a:t>Research, theory and experience suggest steps to increase presence via </a:t>
            </a:r>
            <a:r>
              <a:rPr lang="en-US" sz="3733" dirty="0">
                <a:solidFill>
                  <a:srgbClr val="00B0F0"/>
                </a:solidFill>
              </a:rPr>
              <a:t>FORM</a:t>
            </a:r>
            <a:r>
              <a:rPr lang="en-US" sz="3733" dirty="0">
                <a:solidFill>
                  <a:schemeClr val="tx1"/>
                </a:solidFill>
              </a:rPr>
              <a:t>: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Make experience interactive with natural interface, accurate tracking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Reduce lags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Make it seem live vs. recorded, constructed 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Hide technology, remove glitches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Use gradual transitions pre/post experience</a:t>
            </a:r>
          </a:p>
          <a:p>
            <a:pPr marL="1219170" lvl="1" indent="-609585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51726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8576" y="349124"/>
            <a:ext cx="10363200" cy="860299"/>
          </a:xfrm>
        </p:spPr>
        <p:txBody>
          <a:bodyPr>
            <a:normAutofit/>
          </a:bodyPr>
          <a:lstStyle/>
          <a:p>
            <a:pPr algn="ctr"/>
            <a:r>
              <a:rPr lang="en-GB" sz="4267" b="1" dirty="0"/>
              <a:t>Creating presence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733" dirty="0">
                <a:solidFill>
                  <a:schemeClr val="tx1"/>
                </a:solidFill>
              </a:rPr>
              <a:t>Research, theory and experience suggest steps to increase presence via </a:t>
            </a:r>
            <a:r>
              <a:rPr lang="en-US" sz="3733" dirty="0">
                <a:solidFill>
                  <a:srgbClr val="00B0F0"/>
                </a:solidFill>
              </a:rPr>
              <a:t>CONTENT</a:t>
            </a:r>
            <a:r>
              <a:rPr lang="en-US" sz="3733" dirty="0">
                <a:solidFill>
                  <a:schemeClr val="tx1"/>
                </a:solidFill>
              </a:rPr>
              <a:t>: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Make it plausible (socially realistic)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Make it personally relevant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Avoid media conventions (formula   plot/dialogue, 555-, etc.)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Make task or activity moderately challenging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lvl="1"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0695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8576" y="349124"/>
            <a:ext cx="10363200" cy="860299"/>
          </a:xfrm>
        </p:spPr>
        <p:txBody>
          <a:bodyPr>
            <a:normAutofit/>
          </a:bodyPr>
          <a:lstStyle/>
          <a:p>
            <a:pPr algn="ctr"/>
            <a:r>
              <a:rPr lang="en-GB" sz="4267" b="1" dirty="0"/>
              <a:t>Creating presence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solidFill>
                  <a:schemeClr val="tx1"/>
                </a:solidFill>
              </a:rPr>
              <a:t>Research, theory and experience suggest steps to increase presence via </a:t>
            </a:r>
            <a:r>
              <a:rPr lang="en-US" sz="3733" dirty="0">
                <a:solidFill>
                  <a:srgbClr val="00B0F0"/>
                </a:solidFill>
              </a:rPr>
              <a:t>CONTEXT</a:t>
            </a:r>
            <a:r>
              <a:rPr lang="en-US" sz="3733" dirty="0">
                <a:solidFill>
                  <a:schemeClr val="tx1"/>
                </a:solidFill>
              </a:rPr>
              <a:t>:</a:t>
            </a:r>
          </a:p>
          <a:p>
            <a:pPr marL="609585" indent="-609585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Create/encourage relaxed and comfortable physical and social settings</a:t>
            </a:r>
            <a:r>
              <a:rPr lang="en-US" sz="3200" dirty="0"/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marL="609585" indent="-609585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lvl="1"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4212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39" y="2243005"/>
            <a:ext cx="3975613" cy="3128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36" y="2786993"/>
            <a:ext cx="3107465" cy="1943136"/>
          </a:xfrm>
          <a:prstGeom prst="rect">
            <a:avLst/>
          </a:prstGeom>
        </p:spPr>
      </p:pic>
      <p:pic>
        <p:nvPicPr>
          <p:cNvPr id="8" name="Picture 7" descr="face-time-iphone-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4283" y="1716675"/>
            <a:ext cx="4056875" cy="44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94479" y="424543"/>
            <a:ext cx="9692640" cy="768759"/>
          </a:xfrm>
        </p:spPr>
        <p:txBody>
          <a:bodyPr/>
          <a:lstStyle/>
          <a:p>
            <a:r>
              <a:rPr lang="en-US" sz="4267" b="1" dirty="0">
                <a:cs typeface="Arial" panose="020B0604020202020204" pitchFamily="34" charset="0"/>
              </a:rPr>
              <a:t>How media tech evolves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/>
              <a:t>Defining (tele)presence</a:t>
            </a:r>
          </a:p>
          <a:p>
            <a:r>
              <a:rPr lang="en-US" sz="2800" dirty="0" smtClean="0"/>
              <a:t>Types of presence</a:t>
            </a:r>
          </a:p>
          <a:p>
            <a:r>
              <a:rPr lang="en-US" sz="2800" dirty="0" smtClean="0"/>
              <a:t>Creating presence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Why it matters</a:t>
            </a:r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 smtClean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9" name="Rectangle 3"/>
          <p:cNvSpPr>
            <a:spLocks noGrp="1" noChangeArrowheads="1"/>
          </p:cNvSpPr>
          <p:nvPr>
            <p:ph idx="1"/>
          </p:nvPr>
        </p:nvSpPr>
        <p:spPr>
          <a:xfrm>
            <a:off x="1180805" y="1525549"/>
            <a:ext cx="10512431" cy="4525963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increasingly as media tech evolves</a:t>
            </a:r>
          </a:p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applications across nearly all fields and endeavors, especially communication</a:t>
            </a:r>
          </a:p>
          <a:p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basis for diverse large, profitable markets</a:t>
            </a:r>
          </a:p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on individuals, couples, families, organizations, societies, nations</a:t>
            </a:r>
          </a:p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raises big issues and challenges</a:t>
            </a:r>
          </a:p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just really interesting (!)</a:t>
            </a:r>
          </a:p>
          <a:p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Why presence matters</a:t>
            </a:r>
          </a:p>
        </p:txBody>
      </p:sp>
    </p:spTree>
    <p:extLst>
      <p:ext uri="{BB962C8B-B14F-4D97-AF65-F5344CB8AC3E}">
        <p14:creationId xmlns:p14="http://schemas.microsoft.com/office/powerpoint/2010/main" val="3773633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79" y="1270450"/>
            <a:ext cx="4560748" cy="266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Why presence matters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21794" y="5165229"/>
            <a:ext cx="6311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hlinkClick r:id="rId3"/>
              </a:rPr>
              <a:t>https://www.youtube.com/watch?v=13cbF8s68cU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 (video)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hlinkClick r:id=""/>
            </a:endParaRP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hlinkClick r:id=""/>
              </a:rPr>
              <a:t>http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hlinkClick r:id="rId4"/>
              </a:rPr>
              <a:t>://bgr.com/2017/12/30/meet-the-ai-startup-that-wants-to-make-a-digital-copy-of-every-person-in-the-world/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 (story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endParaRPr lang="en-US" sz="1600" dirty="0" smtClean="0">
              <a:latin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X DOES NOT EXIST: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://thisxdoesnotexist.com/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7" y="4044752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42" y="1820014"/>
            <a:ext cx="5894512" cy="32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1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44" y="1325649"/>
            <a:ext cx="3526755" cy="536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079" y="1325649"/>
            <a:ext cx="3549495" cy="536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www.kurzweilai.net/images/transhumanismanditscriti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6440" y="1325650"/>
            <a:ext cx="3578785" cy="53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894479" y="424543"/>
            <a:ext cx="9692640" cy="768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Why presence matters</a:t>
            </a:r>
          </a:p>
        </p:txBody>
      </p:sp>
    </p:spTree>
    <p:extLst>
      <p:ext uri="{BB962C8B-B14F-4D97-AF65-F5344CB8AC3E}">
        <p14:creationId xmlns:p14="http://schemas.microsoft.com/office/powerpoint/2010/main" val="1077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8576" y="349124"/>
            <a:ext cx="10363200" cy="860299"/>
          </a:xfrm>
        </p:spPr>
        <p:txBody>
          <a:bodyPr>
            <a:normAutofit/>
          </a:bodyPr>
          <a:lstStyle/>
          <a:p>
            <a:r>
              <a:rPr lang="en-GB" sz="4267" b="1" dirty="0"/>
              <a:t>Our presence projects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24148" y="1681189"/>
            <a:ext cx="10118107" cy="4531899"/>
          </a:xfrm>
        </p:spPr>
        <p:txBody>
          <a:bodyPr>
            <a:normAutofit fontScale="25000" lnSpcReduction="20000"/>
          </a:bodyPr>
          <a:lstStyle/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and </a:t>
            </a:r>
            <a:r>
              <a:rPr lang="en-US" sz="1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r>
              <a:rPr 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(2006), with Jack Klotz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alt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and </a:t>
            </a:r>
            <a:r>
              <a:rPr lang="en-US" altLang="en-US" sz="1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sexuality</a:t>
            </a:r>
            <a:r>
              <a:rPr lang="en-US" alt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(2013), with Matthew Jones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1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1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1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1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altLang="en-US" sz="1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en-US" alt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1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en-US" alt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(2008), with Melissa </a:t>
            </a:r>
            <a:r>
              <a:rPr lang="en-US" altLang="en-US" sz="1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Selverian</a:t>
            </a:r>
            <a:endParaRPr lang="en-US" altLang="en-US" sz="1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and </a:t>
            </a:r>
            <a:r>
              <a:rPr lang="en-US" sz="1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r>
              <a:rPr 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(2011), with Matthew Jones and Joan </a:t>
            </a:r>
            <a:r>
              <a:rPr lang="en-US" sz="1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Jasak</a:t>
            </a:r>
            <a:r>
              <a:rPr 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marL="609585" indent="-609585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lvl="1" algn="l"/>
            <a:endParaRPr lang="en-US" sz="3200" dirty="0"/>
          </a:p>
        </p:txBody>
      </p:sp>
      <p:pic>
        <p:nvPicPr>
          <p:cNvPr id="4" name="Picture 2" descr="http://motherboard-images.vice.com/content-images/article/no-id/1447950145130437.png?crop=0.925xw:1xh;*,*&amp;resize=1200:*&amp;output-format=jpeg&amp;output-quality=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220" y="2814041"/>
            <a:ext cx="4231481" cy="16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8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7405" y="1943531"/>
            <a:ext cx="3531396" cy="463715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Presence 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in popular culture </a:t>
            </a:r>
            <a:r>
              <a:rPr lang="en-US" sz="3200" dirty="0">
                <a:latin typeface="Arial" panose="020B0604020202020204" pitchFamily="34" charset="0"/>
              </a:rPr>
              <a:t>(ongoing), with many people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436" y="147453"/>
            <a:ext cx="6511029" cy="6433236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837404" y="424543"/>
            <a:ext cx="3947032" cy="130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Our presence </a:t>
            </a:r>
            <a:b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15139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58576" y="349124"/>
            <a:ext cx="10363200" cy="860299"/>
          </a:xfrm>
        </p:spPr>
        <p:txBody>
          <a:bodyPr>
            <a:normAutofit/>
          </a:bodyPr>
          <a:lstStyle/>
          <a:p>
            <a:r>
              <a:rPr lang="en-GB" sz="4267" b="1" dirty="0"/>
              <a:t>Our presence projects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24148" y="1681189"/>
            <a:ext cx="10118107" cy="4531899"/>
          </a:xfrm>
        </p:spPr>
        <p:txBody>
          <a:bodyPr>
            <a:normAutofit fontScale="85000" lnSpcReduction="20000"/>
          </a:bodyPr>
          <a:lstStyle/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marL="609585" indent="-609585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lvl="1" algn="l"/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" y="1887246"/>
            <a:ext cx="5725267" cy="3220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1887246"/>
            <a:ext cx="5725267" cy="32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0046" y="1576451"/>
            <a:ext cx="10773109" cy="4667331"/>
          </a:xfrm>
        </p:spPr>
        <p:txBody>
          <a:bodyPr/>
          <a:lstStyle/>
          <a:p>
            <a:r>
              <a:rPr lang="sv-SE" sz="3200" b="1" dirty="0">
                <a:latin typeface="Arial" panose="020B0604020202020204" pitchFamily="34" charset="0"/>
                <a:cs typeface="Arial" panose="020B0604020202020204" pitchFamily="34" charset="0"/>
              </a:rPr>
              <a:t>Matthew Lombard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http://matthewlombard.com </a:t>
            </a:r>
            <a:r>
              <a:rPr lang="sv-SE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lombard@temple.edu </a:t>
            </a:r>
            <a:r>
              <a:rPr lang="sv-SE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Society for Presence Research (ISPR)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http://ispr.info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252" y="5335202"/>
            <a:ext cx="10773109" cy="1227438"/>
          </a:xfrm>
        </p:spPr>
        <p:txBody>
          <a:bodyPr/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Society for Presence Research (ISPR)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http://ispr.info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65" y="1525564"/>
            <a:ext cx="5952737" cy="35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2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/>
              <a:t>Defining (tele)presence</a:t>
            </a:r>
          </a:p>
          <a:p>
            <a:r>
              <a:rPr lang="en-US" sz="2800" dirty="0" smtClean="0"/>
              <a:t>Types of presence</a:t>
            </a:r>
          </a:p>
          <a:p>
            <a:r>
              <a:rPr lang="en-US" sz="2800" dirty="0" smtClean="0"/>
              <a:t>Creating presence</a:t>
            </a:r>
          </a:p>
          <a:p>
            <a:r>
              <a:rPr lang="en-US" sz="2800" dirty="0" smtClean="0"/>
              <a:t>Why it matters</a:t>
            </a:r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2266</TotalTime>
  <Words>1143</Words>
  <Application>Microsoft Office PowerPoint</Application>
  <PresentationFormat>Widescreen</PresentationFormat>
  <Paragraphs>266</Paragraphs>
  <Slides>99</Slides>
  <Notes>45</Notes>
  <HiddenSlides>13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Arial</vt:lpstr>
      <vt:lpstr>Arial Black</vt:lpstr>
      <vt:lpstr>Century Gothic</vt:lpstr>
      <vt:lpstr>Wingdings 3</vt:lpstr>
      <vt:lpstr>Ion</vt:lpstr>
      <vt:lpstr>PowerPoint Presentation</vt:lpstr>
      <vt:lpstr>Overview</vt:lpstr>
      <vt:lpstr>An example…</vt:lpstr>
      <vt:lpstr>How media tech evolves</vt:lpstr>
      <vt:lpstr>How media tech evolves</vt:lpstr>
      <vt:lpstr>How media tech evolves</vt:lpstr>
      <vt:lpstr>How media tech evolves</vt:lpstr>
      <vt:lpstr>How media tech evolves</vt:lpstr>
      <vt:lpstr>How media tech evolves</vt:lpstr>
      <vt:lpstr>How media tech evolves</vt:lpstr>
      <vt:lpstr>PowerPoint Presentation</vt:lpstr>
      <vt:lpstr>PowerPoint Presentation</vt:lpstr>
      <vt:lpstr>How media tech evolves</vt:lpstr>
      <vt:lpstr>How media tech evolves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case of clocks</vt:lpstr>
      <vt:lpstr>The case of clocks</vt:lpstr>
      <vt:lpstr>The case of clocks</vt:lpstr>
      <vt:lpstr>The case of clocks</vt:lpstr>
      <vt:lpstr>The case of clocks</vt:lpstr>
      <vt:lpstr>The case of clocks</vt:lpstr>
      <vt:lpstr>The wider view</vt:lpstr>
      <vt:lpstr>The wider view</vt:lpstr>
      <vt:lpstr>The wider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examples</vt:lpstr>
      <vt:lpstr>Overview</vt:lpstr>
      <vt:lpstr>Creating presence</vt:lpstr>
      <vt:lpstr>Creating presence</vt:lpstr>
      <vt:lpstr>Creating presence</vt:lpstr>
      <vt:lpstr>Creating presence</vt:lpstr>
      <vt:lpstr>Overview</vt:lpstr>
      <vt:lpstr>PowerPoint Presentation</vt:lpstr>
      <vt:lpstr>PowerPoint Presentation</vt:lpstr>
      <vt:lpstr>PowerPoint Presentation</vt:lpstr>
      <vt:lpstr>Our presence projects</vt:lpstr>
      <vt:lpstr>PowerPoint Presentation</vt:lpstr>
      <vt:lpstr>Our presence projects</vt:lpstr>
      <vt:lpstr>More information</vt:lpstr>
      <vt:lpstr>More information</vt:lpstr>
      <vt:lpstr>Overview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Diverse Perspectives on Presence and Telepresence: An Introduction</dc:title>
  <dc:creator>mlombard</dc:creator>
  <cp:lastModifiedBy>Matthew</cp:lastModifiedBy>
  <cp:revision>203</cp:revision>
  <dcterms:created xsi:type="dcterms:W3CDTF">2013-06-11T17:47:36Z</dcterms:created>
  <dcterms:modified xsi:type="dcterms:W3CDTF">2021-02-04T13:56:05Z</dcterms:modified>
</cp:coreProperties>
</file>