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12" r:id="rId2"/>
  </p:sldMasterIdLst>
  <p:notesMasterIdLst>
    <p:notesMasterId r:id="rId28"/>
  </p:notesMasterIdLst>
  <p:handoutMasterIdLst>
    <p:handoutMasterId r:id="rId29"/>
  </p:handoutMasterIdLst>
  <p:sldIdLst>
    <p:sldId id="256" r:id="rId3"/>
    <p:sldId id="293" r:id="rId4"/>
    <p:sldId id="288" r:id="rId5"/>
    <p:sldId id="292" r:id="rId6"/>
    <p:sldId id="283" r:id="rId7"/>
    <p:sldId id="275" r:id="rId8"/>
    <p:sldId id="269" r:id="rId9"/>
    <p:sldId id="287" r:id="rId10"/>
    <p:sldId id="286" r:id="rId11"/>
    <p:sldId id="294" r:id="rId12"/>
    <p:sldId id="290" r:id="rId13"/>
    <p:sldId id="284" r:id="rId14"/>
    <p:sldId id="285" r:id="rId15"/>
    <p:sldId id="295" r:id="rId16"/>
    <p:sldId id="300" r:id="rId17"/>
    <p:sldId id="303" r:id="rId18"/>
    <p:sldId id="310" r:id="rId19"/>
    <p:sldId id="304" r:id="rId20"/>
    <p:sldId id="305" r:id="rId21"/>
    <p:sldId id="314" r:id="rId22"/>
    <p:sldId id="315" r:id="rId23"/>
    <p:sldId id="318" r:id="rId24"/>
    <p:sldId id="319" r:id="rId25"/>
    <p:sldId id="311" r:id="rId26"/>
    <p:sldId id="265" r:id="rId2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 autoAdjust="0"/>
  </p:normalViewPr>
  <p:slideViewPr>
    <p:cSldViewPr>
      <p:cViewPr varScale="1">
        <p:scale>
          <a:sx n="117" d="100"/>
          <a:sy n="117" d="100"/>
        </p:scale>
        <p:origin x="120" y="56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05" d="100"/>
          <a:sy n="105" d="100"/>
        </p:scale>
        <p:origin x="346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n-US"/>
              <a:t>11/20/2014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n-US"/>
              <a:t>11/20/2014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38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37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92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11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34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0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11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36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07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25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5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82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0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43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05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00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12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73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79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95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31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>
          <a:xfrm>
            <a:off x="1141413" y="1600200"/>
            <a:ext cx="9902952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top graphic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Rectangle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3" name="bottom graphic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Rectangle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905000"/>
            <a:ext cx="9143998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11/20/2014</a:t>
            </a:fld>
            <a:endParaRPr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9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11/20/2014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78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11/20/2014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03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11/20/2014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11/20/2014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7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11/20/2014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60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11/20/2014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67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11/20/2014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11/20/2014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6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11/20/2014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38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11/20/2014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8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0" name="top graphic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Rectangle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11/20/2014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88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tthewlombard.com/research/pdefs/pdefsfigure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zSIQxc_KqE" TargetMode="External"/><Relationship Id="rId2" Type="http://schemas.openxmlformats.org/officeDocument/2006/relationships/hyperlink" Target="http://www.youtube.com/watch?v=3PMlDidyG_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sl0-ON7P8A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5029200"/>
            <a:ext cx="9296399" cy="838200"/>
          </a:xfrm>
        </p:spPr>
        <p:txBody>
          <a:bodyPr/>
          <a:lstStyle/>
          <a:p>
            <a:r>
              <a:rPr lang="en-US" dirty="0" smtClean="0"/>
              <a:t>Matthew Lombard, Melissa </a:t>
            </a:r>
            <a:r>
              <a:rPr lang="en-US" dirty="0" err="1" smtClean="0"/>
              <a:t>Selverian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H</a:t>
            </a:r>
            <a:r>
              <a:rPr lang="en-US" dirty="0" err="1" smtClean="0"/>
              <a:t>ocheol</a:t>
            </a:r>
            <a:r>
              <a:rPr lang="en-US" dirty="0" smtClean="0"/>
              <a:t> Yang and </a:t>
            </a:r>
            <a:r>
              <a:rPr lang="en-US" dirty="0" smtClean="0">
                <a:solidFill>
                  <a:srgbClr val="C00000"/>
                </a:solidFill>
              </a:rPr>
              <a:t>X</a:t>
            </a:r>
            <a:r>
              <a:rPr lang="en-US" dirty="0" smtClean="0"/>
              <a:t>u Kun </a:t>
            </a:r>
          </a:p>
          <a:p>
            <a:r>
              <a:rPr lang="en-US" dirty="0" smtClean="0"/>
              <a:t>Temple University, Philadelphia, USA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Future Presence</a:t>
            </a:r>
            <a:r>
              <a:rPr lang="en-US" sz="5400" dirty="0"/>
              <a:t>: Hopes, Fears and Predictions Based on Popular Culture </a:t>
            </a:r>
            <a:r>
              <a:rPr lang="en-US" sz="5400" dirty="0" smtClean="0"/>
              <a:t>Portrayals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portrayals - Novels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138" y="1900917"/>
            <a:ext cx="2125823" cy="3126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31" y="1906360"/>
            <a:ext cx="2047669" cy="3126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399" y="1900917"/>
            <a:ext cx="1953881" cy="3126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7241" y="1900917"/>
            <a:ext cx="1972635" cy="31311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9686" y="1900916"/>
            <a:ext cx="1906989" cy="312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- Novels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876" y="1905000"/>
            <a:ext cx="4419136" cy="4114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/>
              <a:t>1984</a:t>
            </a:r>
            <a:endParaRPr lang="en-US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Brave New World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/>
              <a:t>Farenheight</a:t>
            </a:r>
            <a:r>
              <a:rPr lang="en-US" altLang="en-US" dirty="0"/>
              <a:t> 451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Fringe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Gemini Game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/>
              <a:t>Headcrash</a:t>
            </a:r>
            <a:r>
              <a:rPr lang="en-US" altLang="en-US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Mirage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New World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/>
              <a:t>Neuromancer</a:t>
            </a:r>
            <a:endParaRPr lang="en-US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Rim: A Novel Of Virtual </a:t>
            </a:r>
            <a:r>
              <a:rPr lang="en-US" altLang="en-US" dirty="0" smtClean="0"/>
              <a:t>Reality</a:t>
            </a:r>
            <a:endParaRPr lang="en-US" altLang="en-US" dirty="0"/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6170612" y="1905000"/>
            <a:ext cx="449580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dirty="0" err="1" smtClean="0"/>
              <a:t>Rodomonte's</a:t>
            </a:r>
            <a:r>
              <a:rPr lang="en-US" altLang="en-US" dirty="0" smtClean="0"/>
              <a:t> </a:t>
            </a:r>
            <a:r>
              <a:rPr lang="en-US" altLang="en-US" dirty="0"/>
              <a:t>Revenge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/>
              <a:t>Simulations: 15 Tales Of Virtual Reality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/>
              <a:t>Snow Crash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/>
              <a:t>Tea From An Empty Cup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/>
              <a:t>The Nightmare Machine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/>
              <a:t>The Silicon Man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/>
              <a:t>The Virtual War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/>
              <a:t>Virtual Fred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/>
              <a:t>VURT </a:t>
            </a:r>
          </a:p>
          <a:p>
            <a:pPr>
              <a:spcBef>
                <a:spcPct val="0"/>
              </a:spcBef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650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Insights into research questions: </a:t>
            </a:r>
            <a:endParaRPr lang="en-US" dirty="0"/>
          </a:p>
          <a:p>
            <a:pPr lvl="1"/>
            <a:r>
              <a:rPr lang="en-US" dirty="0" smtClean="0"/>
              <a:t>possible </a:t>
            </a:r>
            <a:r>
              <a:rPr lang="en-US" dirty="0">
                <a:solidFill>
                  <a:srgbClr val="C00000"/>
                </a:solidFill>
              </a:rPr>
              <a:t>forms and contents </a:t>
            </a:r>
            <a:r>
              <a:rPr lang="en-US" dirty="0"/>
              <a:t>of future presence-evoking technologies and </a:t>
            </a:r>
            <a:r>
              <a:rPr lang="en-US" dirty="0" smtClean="0"/>
              <a:t>experiences</a:t>
            </a:r>
            <a:endParaRPr lang="en-US" dirty="0"/>
          </a:p>
          <a:p>
            <a:pPr lvl="1"/>
            <a:r>
              <a:rPr lang="en-US" dirty="0" smtClean="0"/>
              <a:t>types </a:t>
            </a:r>
            <a:r>
              <a:rPr lang="en-US" dirty="0"/>
              <a:t>of presence-evoking technologies, experiences and applications that people </a:t>
            </a:r>
            <a:r>
              <a:rPr lang="en-US" dirty="0" smtClean="0">
                <a:solidFill>
                  <a:srgbClr val="C00000"/>
                </a:solidFill>
              </a:rPr>
              <a:t>want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types </a:t>
            </a:r>
            <a:r>
              <a:rPr lang="en-US" dirty="0"/>
              <a:t>of presence-evoking technologies, experiences and applications that people </a:t>
            </a:r>
            <a:r>
              <a:rPr lang="en-US" dirty="0" smtClean="0">
                <a:solidFill>
                  <a:srgbClr val="C00000"/>
                </a:solidFill>
              </a:rPr>
              <a:t>fear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reasons</a:t>
            </a:r>
            <a:r>
              <a:rPr lang="en-US" dirty="0" smtClean="0"/>
              <a:t> </a:t>
            </a:r>
            <a:r>
              <a:rPr lang="en-US" dirty="0"/>
              <a:t>humans desire presence </a:t>
            </a:r>
            <a:r>
              <a:rPr lang="en-US" dirty="0" smtClean="0"/>
              <a:t>experiences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ethical </a:t>
            </a:r>
            <a:r>
              <a:rPr lang="en-US" dirty="0"/>
              <a:t>issues and perspectives raised by advanced presence-evoking </a:t>
            </a:r>
            <a:r>
              <a:rPr lang="en-US" dirty="0" smtClean="0"/>
              <a:t>technologies</a:t>
            </a:r>
            <a:endParaRPr lang="en-US" dirty="0"/>
          </a:p>
          <a:p>
            <a:pPr lvl="1"/>
            <a:r>
              <a:rPr lang="en-US" dirty="0" smtClean="0"/>
              <a:t>degree </a:t>
            </a:r>
            <a:r>
              <a:rPr lang="en-US" dirty="0"/>
              <a:t>to which fictional portrayals have accurately </a:t>
            </a:r>
            <a:r>
              <a:rPr lang="en-US" dirty="0">
                <a:solidFill>
                  <a:srgbClr val="C00000"/>
                </a:solidFill>
              </a:rPr>
              <a:t>predicted </a:t>
            </a:r>
            <a:r>
              <a:rPr lang="en-US" dirty="0"/>
              <a:t>the form and content of new </a:t>
            </a:r>
            <a:r>
              <a:rPr lang="en-US" dirty="0" smtClean="0"/>
              <a:t>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</a:t>
            </a:r>
            <a:r>
              <a:rPr lang="en-US" dirty="0"/>
              <a:t>examples list from memory, tips, web </a:t>
            </a:r>
            <a:r>
              <a:rPr lang="en-US" dirty="0" smtClean="0"/>
              <a:t>searches</a:t>
            </a:r>
          </a:p>
          <a:p>
            <a:r>
              <a:rPr lang="en-US" dirty="0" smtClean="0"/>
              <a:t>Design and refine qualitative coding instrument </a:t>
            </a:r>
          </a:p>
          <a:p>
            <a:r>
              <a:rPr lang="en-US" dirty="0"/>
              <a:t>2001: Set up online system (MS Access) for data entry and review</a:t>
            </a:r>
          </a:p>
          <a:p>
            <a:r>
              <a:rPr lang="en-US" dirty="0" smtClean="0"/>
              <a:t>Coding by original group and various others</a:t>
            </a:r>
          </a:p>
          <a:p>
            <a:r>
              <a:rPr lang="en-US" dirty="0"/>
              <a:t>Presence 2008: “An Evaluation of Portrayals of Telepresence and Romantic Relationships in Film and Television”</a:t>
            </a:r>
          </a:p>
          <a:p>
            <a:r>
              <a:rPr lang="en-US" dirty="0" smtClean="0"/>
              <a:t>2014: Set up and transition to new (</a:t>
            </a:r>
            <a:r>
              <a:rPr lang="en-US" dirty="0" err="1" smtClean="0"/>
              <a:t>Wordpress</a:t>
            </a:r>
            <a:r>
              <a:rPr lang="en-US" dirty="0" smtClean="0"/>
              <a:t>) system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0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 </a:t>
            </a:r>
            <a:r>
              <a:rPr lang="en-US" dirty="0" err="1" smtClean="0"/>
              <a:t>Jihyun</a:t>
            </a:r>
            <a:r>
              <a:rPr lang="en-US" dirty="0"/>
              <a:t> </a:t>
            </a:r>
            <a:r>
              <a:rPr lang="en-US" dirty="0" smtClean="0"/>
              <a:t>and theme of NCA’s 100</a:t>
            </a:r>
            <a:r>
              <a:rPr lang="en-US" baseline="30000" dirty="0" smtClean="0"/>
              <a:t>th</a:t>
            </a:r>
            <a:r>
              <a:rPr lang="en-US" dirty="0" smtClean="0"/>
              <a:t> conference…</a:t>
            </a:r>
          </a:p>
          <a:p>
            <a:r>
              <a:rPr lang="en-US" dirty="0" smtClean="0"/>
              <a:t>Four current authors divide the current 211 records </a:t>
            </a:r>
          </a:p>
          <a:p>
            <a:r>
              <a:rPr lang="en-US" dirty="0" smtClean="0"/>
              <a:t>Read entries for patterns in each of the substance variables and for the RQs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findings – About the </a:t>
            </a:r>
            <a:r>
              <a:rPr lang="en-US" dirty="0" smtClean="0">
                <a:solidFill>
                  <a:srgbClr val="C00000"/>
                </a:solidFill>
              </a:rPr>
              <a:t>story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Summary: </a:t>
            </a:r>
            <a:r>
              <a:rPr lang="en-US" dirty="0" smtClean="0"/>
              <a:t>Technology creates or fails to solve a problem, often triggered by misuse; characters intervene, with varying results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Era/year: </a:t>
            </a:r>
            <a:r>
              <a:rPr lang="en-US" dirty="0" smtClean="0"/>
              <a:t>Present day or future, but present usually with ‘impossible’ technology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Characteristics of world: </a:t>
            </a:r>
            <a:r>
              <a:rPr lang="en-US" dirty="0" smtClean="0"/>
              <a:t>Future usually dystopian – overcrowded, post-apocalyptic, severe inequality,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findings – About the </a:t>
            </a:r>
            <a:r>
              <a:rPr lang="en-US" dirty="0" smtClean="0">
                <a:solidFill>
                  <a:srgbClr val="C00000"/>
                </a:solidFill>
              </a:rPr>
              <a:t>technology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876" y="1905000"/>
            <a:ext cx="9143538" cy="4419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Name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Tech names (</a:t>
            </a:r>
            <a:r>
              <a:rPr lang="en-US" dirty="0"/>
              <a:t>e-brains; </a:t>
            </a:r>
            <a:r>
              <a:rPr lang="en-US" dirty="0" err="1" smtClean="0"/>
              <a:t>stimmies</a:t>
            </a:r>
            <a:r>
              <a:rPr lang="en-US" dirty="0" smtClean="0"/>
              <a:t>; </a:t>
            </a:r>
            <a:r>
              <a:rPr lang="en-US" dirty="0" err="1" smtClean="0"/>
              <a:t>replicant</a:t>
            </a:r>
            <a:r>
              <a:rPr lang="en-US" dirty="0" smtClean="0"/>
              <a:t>, K ships); proper names (usually gendered), generic/unnamed or brand (virtual reality, Skype)</a:t>
            </a:r>
          </a:p>
          <a:p>
            <a:r>
              <a:rPr lang="en-US" dirty="0">
                <a:solidFill>
                  <a:srgbClr val="C00000"/>
                </a:solidFill>
              </a:rPr>
              <a:t>Description: 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wired </a:t>
            </a:r>
            <a:r>
              <a:rPr lang="en-US" dirty="0"/>
              <a:t>or </a:t>
            </a:r>
            <a:r>
              <a:rPr lang="en-US" dirty="0" smtClean="0"/>
              <a:t>wireless connecting </a:t>
            </a:r>
            <a:r>
              <a:rPr lang="en-US" dirty="0"/>
              <a:t>tech that generates illusion/access</a:t>
            </a:r>
          </a:p>
          <a:p>
            <a:pPr lvl="1"/>
            <a:r>
              <a:rPr lang="en-US" dirty="0" smtClean="0"/>
              <a:t>human form, </a:t>
            </a:r>
            <a:r>
              <a:rPr lang="en-US" dirty="0"/>
              <a:t>exact </a:t>
            </a:r>
            <a:r>
              <a:rPr lang="en-US" dirty="0" smtClean="0"/>
              <a:t>(Blade Runner) or approximate (Lars and the Real Girl)</a:t>
            </a:r>
          </a:p>
          <a:p>
            <a:pPr lvl="1"/>
            <a:r>
              <a:rPr lang="en-US" dirty="0" smtClean="0"/>
              <a:t>invisible </a:t>
            </a:r>
            <a:r>
              <a:rPr lang="en-US" dirty="0"/>
              <a:t>entirely </a:t>
            </a:r>
            <a:r>
              <a:rPr lang="en-US" dirty="0" smtClean="0"/>
              <a:t>– a planet that generates </a:t>
            </a:r>
            <a:r>
              <a:rPr lang="en-US" dirty="0"/>
              <a:t>VR experiences (Here there be </a:t>
            </a:r>
            <a:r>
              <a:rPr lang="en-US" dirty="0" err="1" smtClean="0"/>
              <a:t>Tygers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sz="1800" dirty="0" smtClean="0"/>
              <a:t>other</a:t>
            </a:r>
            <a:r>
              <a:rPr lang="en-US" sz="1800" dirty="0"/>
              <a:t>: </a:t>
            </a:r>
            <a:r>
              <a:rPr lang="en-US" sz="1800" dirty="0" smtClean="0"/>
              <a:t>wearables (e.g., HMD, gloves, suit), </a:t>
            </a:r>
            <a:r>
              <a:rPr lang="en-US" sz="1800" dirty="0"/>
              <a:t>free-standing non-human </a:t>
            </a:r>
            <a:r>
              <a:rPr lang="en-US" sz="1800" dirty="0" smtClean="0"/>
              <a:t>(e.g., Guardian </a:t>
            </a:r>
            <a:r>
              <a:rPr lang="en-US" sz="1800" dirty="0"/>
              <a:t>of </a:t>
            </a:r>
            <a:r>
              <a:rPr lang="en-US" sz="1800" dirty="0" smtClean="0"/>
              <a:t>Forever in ST: TOS), person merged </a:t>
            </a:r>
            <a:r>
              <a:rPr lang="en-US" sz="1800" dirty="0"/>
              <a:t>with tech </a:t>
            </a:r>
            <a:r>
              <a:rPr lang="en-US" sz="1800" dirty="0" smtClean="0"/>
              <a:t>(e.g., Ghost </a:t>
            </a:r>
            <a:r>
              <a:rPr lang="en-US" sz="1800" dirty="0"/>
              <a:t>in the </a:t>
            </a:r>
            <a:r>
              <a:rPr lang="en-US" sz="1800" dirty="0" smtClean="0"/>
              <a:t>Shell), pocket </a:t>
            </a:r>
            <a:r>
              <a:rPr lang="en-US" sz="1800" dirty="0"/>
              <a:t>watch, </a:t>
            </a:r>
            <a:r>
              <a:rPr lang="en-US" sz="1800" dirty="0" smtClean="0"/>
              <a:t>room, building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778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findings – About the </a:t>
            </a:r>
            <a:r>
              <a:rPr lang="en-US" dirty="0" smtClean="0">
                <a:solidFill>
                  <a:srgbClr val="C00000"/>
                </a:solidFill>
              </a:rPr>
              <a:t>technology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Nature </a:t>
            </a:r>
            <a:r>
              <a:rPr lang="en-US" dirty="0">
                <a:solidFill>
                  <a:srgbClr val="C00000"/>
                </a:solidFill>
              </a:rPr>
              <a:t>of task or activity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Every type of human action and interaction - </a:t>
            </a:r>
            <a:r>
              <a:rPr lang="en-US" dirty="0"/>
              <a:t>communication, sex, fighting, </a:t>
            </a:r>
            <a:r>
              <a:rPr lang="en-US" dirty="0" smtClean="0"/>
              <a:t>living, exploring, manipulating real and virtual people </a:t>
            </a:r>
            <a:r>
              <a:rPr lang="en-US" dirty="0"/>
              <a:t>and </a:t>
            </a:r>
            <a:r>
              <a:rPr lang="en-US" dirty="0" smtClean="0"/>
              <a:t>events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Performance of the technology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Usually functions as designed with positive effects until dark human nature or naiveté leads to unexpected problems (e.g., Brainstorm, Smart House). Present day tech works better than in reality (e.g., L&amp;O:SVU)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6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905536" cy="1066800"/>
          </a:xfrm>
        </p:spPr>
        <p:txBody>
          <a:bodyPr/>
          <a:lstStyle/>
          <a:p>
            <a:r>
              <a:rPr lang="en-US" dirty="0" smtClean="0"/>
              <a:t>Current findings – About technology </a:t>
            </a:r>
            <a:r>
              <a:rPr lang="en-US" dirty="0" smtClean="0">
                <a:solidFill>
                  <a:srgbClr val="C00000"/>
                </a:solidFill>
              </a:rPr>
              <a:t>creators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Description: </a:t>
            </a:r>
            <a:r>
              <a:rPr lang="en-US" dirty="0"/>
              <a:t>When identified, </a:t>
            </a:r>
            <a:r>
              <a:rPr lang="en-US" dirty="0" smtClean="0"/>
              <a:t>people </a:t>
            </a:r>
            <a:r>
              <a:rPr lang="en-US" dirty="0"/>
              <a:t>(generally men) or organizations with power, e.g., government, military, scientists, corporate entities, supernatural/alien </a:t>
            </a:r>
            <a:r>
              <a:rPr lang="en-US" dirty="0" smtClean="0"/>
              <a:t>forces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Major goal(s): </a:t>
            </a:r>
          </a:p>
          <a:p>
            <a:pPr lvl="1"/>
            <a:r>
              <a:rPr lang="en-US" dirty="0" smtClean="0"/>
              <a:t>Positive (more common): improve </a:t>
            </a:r>
            <a:r>
              <a:rPr lang="en-US" dirty="0"/>
              <a:t>world and human condition; communication, information, entertainment, pleasure, new knowledge</a:t>
            </a:r>
          </a:p>
          <a:p>
            <a:pPr lvl="1"/>
            <a:r>
              <a:rPr lang="en-US" dirty="0" smtClean="0"/>
              <a:t>Negative: gain </a:t>
            </a:r>
            <a:r>
              <a:rPr lang="en-US" dirty="0"/>
              <a:t>control, power, money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230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findings – About the technology </a:t>
            </a:r>
            <a:r>
              <a:rPr lang="en-US" dirty="0" smtClean="0">
                <a:solidFill>
                  <a:srgbClr val="C00000"/>
                </a:solidFill>
              </a:rPr>
              <a:t>users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Description: </a:t>
            </a:r>
          </a:p>
          <a:p>
            <a:pPr lvl="1"/>
            <a:r>
              <a:rPr lang="en-US" dirty="0" smtClean="0"/>
              <a:t>Everyone/anyone or more often the privileged – scientists, wealthy, powerful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main characters are white males in their 20s-60s, </a:t>
            </a:r>
            <a:r>
              <a:rPr lang="en-US" dirty="0" smtClean="0"/>
              <a:t>far </a:t>
            </a:r>
            <a:r>
              <a:rPr lang="en-US" dirty="0"/>
              <a:t>fewer are </a:t>
            </a:r>
            <a:r>
              <a:rPr lang="en-US" dirty="0" smtClean="0"/>
              <a:t>females, even </a:t>
            </a:r>
            <a:r>
              <a:rPr lang="en-US" dirty="0"/>
              <a:t>fewer are minorities or </a:t>
            </a:r>
            <a:r>
              <a:rPr lang="en-US" dirty="0" smtClean="0"/>
              <a:t>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0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presence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1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876" y="1866900"/>
            <a:ext cx="9760953" cy="40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8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600736" cy="1066800"/>
          </a:xfrm>
        </p:spPr>
        <p:txBody>
          <a:bodyPr/>
          <a:lstStyle/>
          <a:p>
            <a:r>
              <a:rPr lang="en-US" dirty="0" smtClean="0"/>
              <a:t>Current findings – About the presence </a:t>
            </a:r>
            <a:r>
              <a:rPr lang="en-US" dirty="0" smtClean="0">
                <a:solidFill>
                  <a:srgbClr val="C00000"/>
                </a:solidFill>
              </a:rPr>
              <a:t>experience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Type(s</a:t>
            </a:r>
            <a:r>
              <a:rPr lang="en-US" dirty="0">
                <a:solidFill>
                  <a:srgbClr val="C00000"/>
                </a:solidFill>
              </a:rPr>
              <a:t>) of presence: </a:t>
            </a:r>
            <a:r>
              <a:rPr lang="en-US" dirty="0" smtClean="0"/>
              <a:t>Social and social/spatial most common, spatial alone less common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Description: </a:t>
            </a:r>
            <a:r>
              <a:rPr lang="en-US" dirty="0" smtClean="0"/>
              <a:t>Sensory engagement – sight/sound, sometimes touch; spatial presence is often vivid, immersive and convincing; social presence comes easily even without realistic human form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User awareness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Usually aware it’s technology but often unaware until it’s revealed; some know it’s tech but don’t understand tech capabilities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Valence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Nearly always positive until it’s not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0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448336" cy="1066800"/>
          </a:xfrm>
        </p:spPr>
        <p:txBody>
          <a:bodyPr/>
          <a:lstStyle/>
          <a:p>
            <a:r>
              <a:rPr lang="en-US" dirty="0" smtClean="0"/>
              <a:t>Current findings – About the </a:t>
            </a:r>
            <a:r>
              <a:rPr lang="en-US" dirty="0" smtClean="0">
                <a:solidFill>
                  <a:srgbClr val="C00000"/>
                </a:solidFill>
              </a:rPr>
              <a:t>consequences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Long-term consequences:</a:t>
            </a:r>
          </a:p>
          <a:p>
            <a:pPr lvl="1"/>
            <a:r>
              <a:rPr lang="en-US" dirty="0" smtClean="0"/>
              <a:t>Positive </a:t>
            </a:r>
            <a:r>
              <a:rPr lang="en-US" dirty="0"/>
              <a:t>endings common, often </a:t>
            </a:r>
            <a:r>
              <a:rPr lang="en-US" dirty="0" smtClean="0"/>
              <a:t>after heroic human intervention and even rejection or destruction of the technology (Blade Runner, 2001: A Space Odyssey, Gamer)</a:t>
            </a:r>
          </a:p>
          <a:p>
            <a:pPr lvl="1"/>
            <a:r>
              <a:rPr lang="en-US" dirty="0" smtClean="0"/>
              <a:t>Negative </a:t>
            </a:r>
            <a:r>
              <a:rPr lang="en-US" dirty="0"/>
              <a:t>endings serve as </a:t>
            </a:r>
            <a:r>
              <a:rPr lang="en-US" dirty="0" smtClean="0"/>
              <a:t>warnings</a:t>
            </a:r>
          </a:p>
          <a:p>
            <a:pPr lvl="1"/>
            <a:r>
              <a:rPr lang="en-US" dirty="0" smtClean="0"/>
              <a:t>Star </a:t>
            </a:r>
            <a:r>
              <a:rPr lang="en-US" dirty="0"/>
              <a:t>Trek almost always </a:t>
            </a:r>
            <a:r>
              <a:rPr lang="en-US" dirty="0" smtClean="0"/>
              <a:t>positive</a:t>
            </a:r>
          </a:p>
          <a:p>
            <a:pPr lvl="1"/>
            <a:r>
              <a:rPr lang="en-US" dirty="0" smtClean="0"/>
              <a:t>Some resolutions just </a:t>
            </a:r>
            <a:r>
              <a:rPr lang="en-US" dirty="0"/>
              <a:t>raise interesting </a:t>
            </a:r>
            <a:r>
              <a:rPr lang="en-US" dirty="0" smtClean="0"/>
              <a:t>questions (Inception)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7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findings – Research questions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Tech form/content and experiences: </a:t>
            </a:r>
            <a:r>
              <a:rPr lang="en-US" dirty="0" smtClean="0"/>
              <a:t>Very diverse; social is prominent</a:t>
            </a:r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What we want:</a:t>
            </a:r>
            <a:r>
              <a:rPr lang="en-US" dirty="0" smtClean="0"/>
              <a:t> human-like social interaction, companionship (including with the dead), entertainment/pleasure, role-playing, efficiency, convenience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What we fear: </a:t>
            </a:r>
            <a:r>
              <a:rPr lang="en-US" dirty="0" smtClean="0"/>
              <a:t>tech going awry or being manipulated for profit/war, losing control, losing ability to distinguish reality, intense negative emotions, violence, stagnating from over-reliance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findings – Research questions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Why we want presence:</a:t>
            </a:r>
            <a:r>
              <a:rPr lang="en-US" dirty="0" smtClean="0"/>
              <a:t> ‘what we want’ + prospect of ‘more,’ of  experiencing places, activities, entities beyond our current (mundane) life</a:t>
            </a:r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Ethical issues: </a:t>
            </a:r>
            <a:r>
              <a:rPr lang="en-US" dirty="0" smtClean="0"/>
              <a:t>Nature of what it means to be a (mortal, emotional) human vs. machine; who controls tech and info; effects of immorality in virtual environments; when we should(</a:t>
            </a:r>
            <a:r>
              <a:rPr lang="en-US" dirty="0" err="1" smtClean="0"/>
              <a:t>n’t</a:t>
            </a:r>
            <a:r>
              <a:rPr lang="en-US" dirty="0" smtClean="0"/>
              <a:t>) know role of tech in experience</a:t>
            </a:r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Predictions: </a:t>
            </a:r>
            <a:r>
              <a:rPr lang="en-US" dirty="0" smtClean="0"/>
              <a:t>early versions of most of portrayed tech exist today </a:t>
            </a:r>
            <a:r>
              <a:rPr lang="en-US" dirty="0"/>
              <a:t>– Internet, VR</a:t>
            </a:r>
            <a:r>
              <a:rPr lang="en-US" dirty="0" smtClean="0"/>
              <a:t>, wearables (watch, glass</a:t>
            </a:r>
            <a:r>
              <a:rPr lang="en-US" dirty="0"/>
              <a:t>), CAVEs, advanced </a:t>
            </a:r>
            <a:r>
              <a:rPr lang="en-US" dirty="0" smtClean="0"/>
              <a:t>games, avatars, AI agents, robots, androids,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scenes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876" y="1905000"/>
            <a:ext cx="9905536" cy="4114800"/>
          </a:xfrm>
        </p:spPr>
        <p:txBody>
          <a:bodyPr/>
          <a:lstStyle/>
          <a:p>
            <a:pPr marL="342900" indent="-342900"/>
            <a:r>
              <a:rPr lang="en-US" dirty="0" smtClean="0">
                <a:hlinkClick r:id="rId2"/>
              </a:rPr>
              <a:t>Star Trek: The Next Generation – Measure of a </a:t>
            </a:r>
            <a:r>
              <a:rPr lang="en-US" dirty="0" smtClean="0">
                <a:hlinkClick r:id="rId2"/>
              </a:rPr>
              <a:t>Man (1989)</a:t>
            </a:r>
            <a:r>
              <a:rPr lang="en-US" dirty="0" smtClean="0"/>
              <a:t> (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2:59</a:t>
            </a:r>
            <a:r>
              <a:rPr lang="en-US" dirty="0" smtClean="0"/>
              <a:t>)</a:t>
            </a:r>
          </a:p>
          <a:p>
            <a:pPr marL="342900" indent="-342900"/>
            <a:r>
              <a:rPr lang="en-US" dirty="0" smtClean="0">
                <a:hlinkClick r:id="rId3"/>
              </a:rPr>
              <a:t>Black Mirror – Be Right </a:t>
            </a:r>
            <a:r>
              <a:rPr lang="en-US" dirty="0" smtClean="0">
                <a:hlinkClick r:id="rId3"/>
              </a:rPr>
              <a:t>Back (2013)</a:t>
            </a:r>
            <a:r>
              <a:rPr lang="en-US" dirty="0" smtClean="0"/>
              <a:t> (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44:48)</a:t>
            </a:r>
          </a:p>
          <a:p>
            <a:pPr marL="342900" indent="-342900"/>
            <a:r>
              <a:rPr lang="en-US" dirty="0" smtClean="0">
                <a:hlinkClick r:id="rId4"/>
              </a:rPr>
              <a:t>The Thirteenth Floor (1999) </a:t>
            </a:r>
            <a:r>
              <a:rPr lang="en-US" dirty="0" smtClean="0"/>
              <a:t>(trailer)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1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subTitle" idx="1"/>
          </p:nvPr>
        </p:nvSpPr>
        <p:spPr>
          <a:xfrm>
            <a:off x="1827212" y="1921329"/>
            <a:ext cx="8229598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For more, </a:t>
            </a:r>
            <a:r>
              <a:rPr lang="en-US" sz="3200" dirty="0" smtClean="0">
                <a:solidFill>
                  <a:schemeClr val="bg1"/>
                </a:solidFill>
              </a:rPr>
              <a:t>including </a:t>
            </a:r>
            <a:r>
              <a:rPr lang="en-US" sz="3200" dirty="0">
                <a:solidFill>
                  <a:schemeClr val="bg1"/>
                </a:solidFill>
              </a:rPr>
              <a:t>to get </a:t>
            </a:r>
            <a:r>
              <a:rPr lang="en-US" sz="3200" dirty="0" smtClean="0">
                <a:solidFill>
                  <a:schemeClr val="bg1"/>
                </a:solidFill>
              </a:rPr>
              <a:t>involved: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Matthew Lombard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(lombard@temple.edu)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5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presence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 state or subjective perception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which even though part or all of an individual's current experience is generated by and/or filtered through human-made technology,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or all of the individual's perception fails to accurately acknowledge the role of the technology in the experience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solidFill>
                  <a:srgbClr val="C00000"/>
                </a:solidFill>
              </a:rPr>
              <a:t>Technology</a:t>
            </a:r>
            <a:r>
              <a:rPr lang="en-US" dirty="0"/>
              <a:t> is defined as a machine, device, or other application of human industrial </a:t>
            </a:r>
            <a:r>
              <a:rPr lang="en-US" dirty="0" smtClean="0"/>
              <a:t>arts.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[ISPR 2000] </a:t>
            </a:r>
          </a:p>
        </p:txBody>
      </p:sp>
    </p:spTree>
    <p:extLst>
      <p:ext uri="{BB962C8B-B14F-4D97-AF65-F5344CB8AC3E}">
        <p14:creationId xmlns:p14="http://schemas.microsoft.com/office/powerpoint/2010/main" val="166009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presence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presence: Physical environment/location </a:t>
            </a:r>
          </a:p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presence: Person/entity, within/as medium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Realism: Perceptual-Sensory / Social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Engagement: Psychological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immersion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8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876" y="1905000"/>
            <a:ext cx="9600736" cy="4114800"/>
          </a:xfrm>
        </p:spPr>
        <p:txBody>
          <a:bodyPr/>
          <a:lstStyle/>
          <a:p>
            <a:r>
              <a:rPr lang="en-US" dirty="0" smtClean="0"/>
              <a:t>A qualitative </a:t>
            </a:r>
            <a:r>
              <a:rPr lang="en-US" dirty="0"/>
              <a:t>analysis of fictional portrayals of </a:t>
            </a:r>
            <a:r>
              <a:rPr lang="en-US" dirty="0" smtClean="0"/>
              <a:t>telepresence</a:t>
            </a:r>
            <a:endParaRPr lang="en-US" dirty="0"/>
          </a:p>
          <a:p>
            <a:pPr lvl="1"/>
            <a:r>
              <a:rPr lang="en-US" dirty="0" smtClean="0"/>
              <a:t>film</a:t>
            </a:r>
            <a:endParaRPr lang="en-US" dirty="0"/>
          </a:p>
          <a:p>
            <a:pPr lvl="1"/>
            <a:r>
              <a:rPr lang="en-US" dirty="0" smtClean="0"/>
              <a:t>television</a:t>
            </a:r>
            <a:endParaRPr lang="en-US" dirty="0"/>
          </a:p>
          <a:p>
            <a:pPr lvl="1"/>
            <a:r>
              <a:rPr lang="en-US" dirty="0" smtClean="0"/>
              <a:t>novels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4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portrayals - Films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13" y="1908371"/>
            <a:ext cx="2170706" cy="3145951"/>
          </a:xfrm>
          <a:prstGeom prst="rect">
            <a:avLst/>
          </a:prstGeom>
        </p:spPr>
      </p:pic>
      <p:pic>
        <p:nvPicPr>
          <p:cNvPr id="1026" name="Picture 2" descr="http://lombardresearch.temple.edu/p4/images/Metropolis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21" y="1899557"/>
            <a:ext cx="2113692" cy="315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ombardresearch.temple.edu/p4/images/MinorityRepo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19" y="1913164"/>
            <a:ext cx="2012096" cy="31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1500" y="1908371"/>
            <a:ext cx="2229602" cy="3148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5915" y="1899557"/>
            <a:ext cx="2226685" cy="315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0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- Films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876" y="1905000"/>
            <a:ext cx="4342936" cy="4114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/>
              <a:t>2001</a:t>
            </a:r>
            <a:r>
              <a:rPr lang="en-US" altLang="en-US" dirty="0"/>
              <a:t>: A Space Odyssey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A Clockwork Orange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Being There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Blade Runner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D.A.R.Y.L.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Disclosure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/>
              <a:t>ExistenZ</a:t>
            </a:r>
            <a:endParaRPr lang="en-US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Johnny Mnemonic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Last Action Hero </a:t>
            </a:r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6170612" y="1905000"/>
            <a:ext cx="434293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dirty="0"/>
              <a:t>Lawnmower Man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 smtClean="0"/>
              <a:t>Purple </a:t>
            </a:r>
            <a:r>
              <a:rPr lang="en-US" altLang="en-US" dirty="0"/>
              <a:t>Rose of Cairo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 smtClean="0"/>
              <a:t>RoboCop</a:t>
            </a:r>
            <a:r>
              <a:rPr lang="en-US" altLang="en-US" dirty="0" smtClean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/>
              <a:t>Short Circuit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/>
              <a:t>Sleeper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/>
              <a:t>Strange Days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/>
              <a:t>Terminator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/>
              <a:t>The Matrix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/>
              <a:t>The Truman Show</a:t>
            </a:r>
          </a:p>
        </p:txBody>
      </p:sp>
    </p:spTree>
    <p:extLst>
      <p:ext uri="{BB962C8B-B14F-4D97-AF65-F5344CB8AC3E}">
        <p14:creationId xmlns:p14="http://schemas.microsoft.com/office/powerpoint/2010/main" val="2723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31" y="1906361"/>
            <a:ext cx="2192293" cy="31262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32" y="1913164"/>
            <a:ext cx="2067789" cy="3133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1529" y="1906361"/>
            <a:ext cx="2188347" cy="312621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portrayals - Television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2354" y="1906361"/>
            <a:ext cx="1975042" cy="3126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0457" y="1910443"/>
            <a:ext cx="2205842" cy="312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7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- Television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876" y="1905000"/>
            <a:ext cx="4342936" cy="4114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 smtClean="0"/>
              <a:t>Battlestar</a:t>
            </a:r>
            <a:r>
              <a:rPr lang="en-US" altLang="en-US" dirty="0" smtClean="0"/>
              <a:t> </a:t>
            </a:r>
            <a:r>
              <a:rPr lang="en-US" altLang="en-US" dirty="0" err="1"/>
              <a:t>Galactica</a:t>
            </a:r>
            <a:endParaRPr lang="en-US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Enterprise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/>
              <a:t>Farscape</a:t>
            </a:r>
            <a:endParaRPr lang="en-US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 smtClean="0"/>
              <a:t>Futurama</a:t>
            </a:r>
            <a:endParaRPr lang="en-US" altLang="en-US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/>
              <a:t>Law &amp; Order: SVU</a:t>
            </a:r>
            <a:endParaRPr lang="en-US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Lost in Space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Mad About You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Knight </a:t>
            </a:r>
            <a:r>
              <a:rPr lang="en-US" altLang="en-US" dirty="0" smtClean="0"/>
              <a:t>Rider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/>
              <a:t>Outer </a:t>
            </a:r>
            <a:r>
              <a:rPr lang="en-US" altLang="en-US" dirty="0" smtClean="0"/>
              <a:t>Limits</a:t>
            </a:r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6170612" y="1905000"/>
            <a:ext cx="449580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dirty="0"/>
              <a:t>Sliders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 err="1" smtClean="0"/>
              <a:t>Stargate</a:t>
            </a:r>
            <a:r>
              <a:rPr lang="en-US" altLang="en-US" dirty="0" smtClean="0"/>
              <a:t> </a:t>
            </a:r>
            <a:r>
              <a:rPr lang="en-US" altLang="en-US" dirty="0"/>
              <a:t>SG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/>
              <a:t>Star Trek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/>
              <a:t>Star Trek: Deep Space 9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/>
              <a:t>Star Trek: The Next </a:t>
            </a:r>
            <a:r>
              <a:rPr lang="en-US" altLang="en-US" dirty="0" smtClean="0"/>
              <a:t>Generation </a:t>
            </a:r>
            <a:endParaRPr lang="en-US" altLang="en-US" dirty="0"/>
          </a:p>
          <a:p>
            <a:pPr>
              <a:spcBef>
                <a:spcPct val="0"/>
              </a:spcBef>
              <a:buNone/>
            </a:pPr>
            <a:r>
              <a:rPr lang="en-US" altLang="en-US" dirty="0"/>
              <a:t>Star Trek: Voyager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/>
              <a:t>Twilight Zone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/>
              <a:t>Wild Palms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/>
              <a:t>VR.5</a:t>
            </a:r>
          </a:p>
        </p:txBody>
      </p:sp>
    </p:spTree>
    <p:extLst>
      <p:ext uri="{BB962C8B-B14F-4D97-AF65-F5344CB8AC3E}">
        <p14:creationId xmlns:p14="http://schemas.microsoft.com/office/powerpoint/2010/main" val="275803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iped Border 16x9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1C9EA2-3281-42E8-8199-7076EBA492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Striped black border presentation (widescreen)</Template>
  <TotalTime>0</TotalTime>
  <Words>1236</Words>
  <Application>Microsoft Office PowerPoint</Application>
  <PresentationFormat>Custom</PresentationFormat>
  <Paragraphs>173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Euphemia</vt:lpstr>
      <vt:lpstr>Wingdings</vt:lpstr>
      <vt:lpstr>Striped Border 16x9</vt:lpstr>
      <vt:lpstr>Future Presence: Hopes, Fears and Predictions Based on Popular Culture Portrayals</vt:lpstr>
      <vt:lpstr>Defining presence</vt:lpstr>
      <vt:lpstr>Defining presence</vt:lpstr>
      <vt:lpstr>Defining presence</vt:lpstr>
      <vt:lpstr>Project overview</vt:lpstr>
      <vt:lpstr>Examples of portrayals - Films</vt:lpstr>
      <vt:lpstr>Examples - Films</vt:lpstr>
      <vt:lpstr>Examples of portrayals - Television</vt:lpstr>
      <vt:lpstr>Examples - Television</vt:lpstr>
      <vt:lpstr>Examples of portrayals - Novels</vt:lpstr>
      <vt:lpstr>Examples - Novels</vt:lpstr>
      <vt:lpstr>Project goals</vt:lpstr>
      <vt:lpstr>Method</vt:lpstr>
      <vt:lpstr>Method</vt:lpstr>
      <vt:lpstr>Current findings – About the story</vt:lpstr>
      <vt:lpstr>Current findings – About the technology</vt:lpstr>
      <vt:lpstr>Current findings – About the technology</vt:lpstr>
      <vt:lpstr>Current findings – About technology creators</vt:lpstr>
      <vt:lpstr>Current findings – About the technology users</vt:lpstr>
      <vt:lpstr>Current findings – About the presence experience</vt:lpstr>
      <vt:lpstr>Current findings – About the consequences</vt:lpstr>
      <vt:lpstr>Current findings – Research questions</vt:lpstr>
      <vt:lpstr>Current findings – Research questions</vt:lpstr>
      <vt:lpstr>Sample scenes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2014-11-19T17:48:05Z</dcterms:created>
  <dcterms:modified xsi:type="dcterms:W3CDTF">2014-11-20T22:40:22Z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TC028010989991</vt:lpwstr>
  </property>
</Properties>
</file>