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1"/>
  </p:notesMasterIdLst>
  <p:sldIdLst>
    <p:sldId id="256" r:id="rId2"/>
    <p:sldId id="257" r:id="rId3"/>
    <p:sldId id="274" r:id="rId4"/>
    <p:sldId id="263" r:id="rId5"/>
    <p:sldId id="264" r:id="rId6"/>
    <p:sldId id="265" r:id="rId7"/>
    <p:sldId id="266" r:id="rId8"/>
    <p:sldId id="267" r:id="rId9"/>
    <p:sldId id="262" r:id="rId10"/>
    <p:sldId id="261" r:id="rId11"/>
    <p:sldId id="260" r:id="rId12"/>
    <p:sldId id="259" r:id="rId13"/>
    <p:sldId id="258" r:id="rId14"/>
    <p:sldId id="268" r:id="rId15"/>
    <p:sldId id="269" r:id="rId16"/>
    <p:sldId id="271" r:id="rId17"/>
    <p:sldId id="276" r:id="rId18"/>
    <p:sldId id="275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25953-832C-1842-9EB6-E416978895E9}" type="datetimeFigureOut">
              <a:rPr lang="en-US" smtClean="0"/>
              <a:t>9/6/18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666D9-41FA-364E-B946-CD527C992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6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September 6,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September 6,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png"/><Relationship Id="rId8" Type="http://schemas.openxmlformats.org/officeDocument/2006/relationships/image" Target="../media/image12.jp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hyperlink" Target="http://www.las-cruces.org/code/history_exhibit/Images/Railroad/railroadMainStreet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ith.in/watch/waves-of-grace/" TargetMode="Externa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cnn.com/2017/09/09/vr/harvey-aftermath-vr-360/index.html" TargetMode="Externa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reload=9&amp;v=lVaBvyzuypw" TargetMode="Externa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pr.info/2018/09/06/swedens-com-hem-ad-campaign-vividly-illustrates-presence-experiences/" TargetMode="External"/><Relationship Id="rId4" Type="http://schemas.openxmlformats.org/officeDocument/2006/relationships/hyperlink" Target="https://vimeo.com/287684225" TargetMode="External"/><Relationship Id="rId5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28739502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spr.info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spr.info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PRESENCE + 360° VIDEO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Laura Zaylea, MFA</a:t>
            </a:r>
          </a:p>
          <a:p>
            <a:r>
              <a:rPr lang="en-US" dirty="0" smtClean="0"/>
              <a:t>Matthew Lombard, Ph.D.</a:t>
            </a:r>
          </a:p>
          <a:p>
            <a:r>
              <a:rPr lang="en-US" dirty="0" smtClean="0"/>
              <a:t>MSP 4741/8741/4446</a:t>
            </a:r>
            <a:br>
              <a:rPr lang="en-US" dirty="0" smtClean="0"/>
            </a:br>
            <a:r>
              <a:rPr lang="en-US" dirty="0" smtClean="0"/>
              <a:t>Fall,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2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7;p39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PRESENCE AS TRANSPORTATION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28;p39"/>
          <p:cNvSpPr txBox="1"/>
          <p:nvPr/>
        </p:nvSpPr>
        <p:spPr>
          <a:xfrm>
            <a:off x="278283" y="3991903"/>
            <a:ext cx="8554018" cy="1242442"/>
          </a:xfrm>
          <a:prstGeom prst="rect">
            <a:avLst/>
          </a:prstGeom>
          <a:solidFill>
            <a:srgbClr val="FFFFFF"/>
          </a:solidFill>
          <a:ln w="571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I felt like I WENT somewhere else, people or things CAME to me, </a:t>
            </a:r>
            <a:b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or we went somewhere else TOGETHER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12" y="687294"/>
            <a:ext cx="4733365" cy="2662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9760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7;p42"/>
          <p:cNvSpPr txBox="1">
            <a:spLocks/>
          </p:cNvSpPr>
          <p:nvPr/>
        </p:nvSpPr>
        <p:spPr>
          <a:xfrm>
            <a:off x="0" y="5130094"/>
            <a:ext cx="9144000" cy="1418615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PRESENCE</a:t>
            </a:r>
            <a:br>
              <a:rPr lang="en-U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(ACTOR WITHIN MEDIUM)</a:t>
            </a:r>
            <a:endParaRPr lang="en-US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58;p42"/>
          <p:cNvSpPr txBox="1"/>
          <p:nvPr/>
        </p:nvSpPr>
        <p:spPr>
          <a:xfrm>
            <a:off x="278283" y="3579532"/>
            <a:ext cx="8554018" cy="1291923"/>
          </a:xfrm>
          <a:prstGeom prst="rect">
            <a:avLst/>
          </a:prstGeom>
          <a:solidFill>
            <a:srgbClr val="FFFFFF"/>
          </a:solidFill>
          <a:ln w="571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Even though I COULDN'T INTERACT with them, </a:t>
            </a:r>
            <a:b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I FELT I WAS ACTUALLY WITH THE PEOPLE </a:t>
            </a:r>
            <a:b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or characters who were available via the technology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59;p42" descr="logo_ellen_ful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8113" y="960738"/>
            <a:ext cx="1452754" cy="120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0;p42" descr="walter-cronk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9964" y="1978960"/>
            <a:ext cx="1016570" cy="136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1;p42" descr="david-letterman"/>
          <p:cNvPicPr preferRelativeResize="0"/>
          <p:nvPr/>
        </p:nvPicPr>
        <p:blipFill rotWithShape="1">
          <a:blip r:embed="rId4">
            <a:alphaModFix/>
          </a:blip>
          <a:srcRect b="45270"/>
          <a:stretch/>
        </p:blipFill>
        <p:spPr>
          <a:xfrm>
            <a:off x="5238923" y="135796"/>
            <a:ext cx="1800766" cy="131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2;p42" descr="6e614519f42cf5e92cb673c66aec90d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8734" y="1978960"/>
            <a:ext cx="1023709" cy="136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3;p42" descr="kaku_13_600"/>
          <p:cNvPicPr preferRelativeResize="0"/>
          <p:nvPr/>
        </p:nvPicPr>
        <p:blipFill rotWithShape="1">
          <a:blip r:embed="rId6">
            <a:alphaModFix/>
          </a:blip>
          <a:srcRect l="35544" t="4165" r="13179" b="4167"/>
          <a:stretch/>
        </p:blipFill>
        <p:spPr>
          <a:xfrm>
            <a:off x="5347009" y="1647486"/>
            <a:ext cx="1602356" cy="16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64;p42" descr="http://copiousnotes.bloginky.com/files/2009/06/090602obrie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4191" y="2284886"/>
            <a:ext cx="1590899" cy="10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5;p42" descr="thumb-OprahWinfre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7199" y="1978958"/>
            <a:ext cx="1366528" cy="136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6;p42" descr="carsonjohn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37929" y="529276"/>
            <a:ext cx="1656428" cy="129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7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06696" y="529275"/>
            <a:ext cx="1944076" cy="1296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06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8;p41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PRESENCE AS SOCIAL REALISM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49;p41"/>
          <p:cNvSpPr txBox="1"/>
          <p:nvPr/>
        </p:nvSpPr>
        <p:spPr>
          <a:xfrm>
            <a:off x="278283" y="3711485"/>
            <a:ext cx="8554018" cy="1335838"/>
          </a:xfrm>
          <a:prstGeom prst="rect">
            <a:avLst/>
          </a:prstGeom>
          <a:solidFill>
            <a:srgbClr val="FFFFFF"/>
          </a:solidFill>
          <a:ln w="571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The people, things and events I experienced through the technology COULD (or did) OCCUR in the real world</a:t>
            </a:r>
            <a:endParaRPr/>
          </a:p>
        </p:txBody>
      </p:sp>
      <p:pic>
        <p:nvPicPr>
          <p:cNvPr id="4" name="Picture 3" descr="mainSt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95" y="524435"/>
            <a:ext cx="57150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Google Shape;184;p24"/>
          <p:cNvSpPr txBox="1">
            <a:spLocks/>
          </p:cNvSpPr>
          <p:nvPr/>
        </p:nvSpPr>
        <p:spPr>
          <a:xfrm>
            <a:off x="311701" y="6236148"/>
            <a:ext cx="8520600" cy="53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SzPts val="1200"/>
            </a:pPr>
            <a:r>
              <a:rPr lang="en-US" sz="1200" smtClean="0"/>
              <a:t>Historic image of downtown Las Cruces, NM – 1905 - </a:t>
            </a:r>
            <a:r>
              <a:rPr lang="en-US" sz="1200" smtClean="0">
                <a:hlinkClick r:id="rId3"/>
              </a:rPr>
              <a:t>http://www.las-cruces.org/code/history_exhibit/Images/Railroad/railroadMainStreet.html</a:t>
            </a:r>
            <a:r>
              <a:rPr lang="en-US" sz="1200" smtClean="0"/>
              <a:t> 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18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9;p40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PRESENCE AS PERCEPTUAL REALISM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40;p40"/>
          <p:cNvSpPr txBox="1"/>
          <p:nvPr/>
        </p:nvSpPr>
        <p:spPr>
          <a:xfrm>
            <a:off x="278283" y="3892935"/>
            <a:ext cx="8554018" cy="1341409"/>
          </a:xfrm>
          <a:prstGeom prst="rect">
            <a:avLst/>
          </a:prstGeom>
          <a:solidFill>
            <a:srgbClr val="FFFFFF"/>
          </a:solidFill>
          <a:ln w="5715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The people, things and events I experienced </a:t>
            </a:r>
            <a:b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through the technology LOOKED, SOUNDED, </a:t>
            </a:r>
            <a:b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and/or FELT as they would in the real world</a:t>
            </a:r>
            <a:endParaRPr sz="2400" b="0" i="0" u="none" strike="noStrike" cap="non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Star_Trek_Br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24" y="403412"/>
            <a:ext cx="5398745" cy="3036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089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0;p26" descr="Image of the Kodak Pixpro 4K dual action camera" title="Kodak Pix Pr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46118" y="279988"/>
            <a:ext cx="3438297" cy="34382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1;p26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OUR CAMERAS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02;p26"/>
          <p:cNvSpPr txBox="1">
            <a:spLocks/>
          </p:cNvSpPr>
          <p:nvPr/>
        </p:nvSpPr>
        <p:spPr>
          <a:xfrm>
            <a:off x="311701" y="6236148"/>
            <a:ext cx="8520600" cy="53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>
                <a:srgbClr val="888888"/>
              </a:buClr>
              <a:buSzPts val="1200"/>
              <a:buFont typeface="Arial"/>
              <a:buNone/>
            </a:pPr>
            <a:r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Left image: The Ricoh Theta S. Right image: The Kodak Pix Pro Dual Action camera pack</a:t>
            </a:r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03;p26" descr="Picture of the Ricoh Theta S camera. It is small." title="Ricoh Theta S"/>
          <p:cNvPicPr preferRelativeResize="0"/>
          <p:nvPr/>
        </p:nvPicPr>
        <p:blipFill rotWithShape="1">
          <a:blip r:embed="rId3">
            <a:alphaModFix/>
          </a:blip>
          <a:srcRect l="20241" r="20240"/>
          <a:stretch/>
        </p:blipFill>
        <p:spPr>
          <a:xfrm>
            <a:off x="311701" y="279988"/>
            <a:ext cx="3030099" cy="3395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4;p26"/>
          <p:cNvSpPr txBox="1"/>
          <p:nvPr/>
        </p:nvSpPr>
        <p:spPr>
          <a:xfrm>
            <a:off x="278283" y="3678050"/>
            <a:ext cx="8554018" cy="152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5"/>
              <a:buFont typeface="Noto Sans Symbols"/>
              <a:buChar char="◆"/>
            </a:pP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we filmed with the </a:t>
            </a:r>
            <a:r>
              <a:rPr lang="en-US" sz="2405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Ricoh Theta S</a:t>
            </a: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5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HD resolution. No stitching required. Upload direct to YouTube.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5"/>
              <a:buFont typeface="Noto Sans Symbols"/>
              <a:buChar char="◆"/>
            </a:pP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Next, we filmed with the </a:t>
            </a:r>
            <a:r>
              <a:rPr lang="en-US" sz="2405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Kodak Pix Pro </a:t>
            </a:r>
            <a: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Dual Action Camera</a:t>
            </a:r>
            <a:br>
              <a:rPr lang="en-US" sz="24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5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4K resolution. Stitching required (two cameras). Adobe Premiere.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457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0;p27"/>
          <p:cNvSpPr txBox="1">
            <a:spLocks/>
          </p:cNvSpPr>
          <p:nvPr/>
        </p:nvSpPr>
        <p:spPr>
          <a:xfrm>
            <a:off x="0" y="5789272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 / INSPIRATION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11;p27"/>
          <p:cNvSpPr txBox="1"/>
          <p:nvPr/>
        </p:nvSpPr>
        <p:spPr>
          <a:xfrm>
            <a:off x="278283" y="3647959"/>
            <a:ext cx="4416946" cy="200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◆"/>
            </a:pPr>
            <a:r>
              <a:rPr lang="en-US" sz="1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NEWS</a:t>
            </a:r>
            <a: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In the Wake of Harvey</a:t>
            </a:r>
            <a:b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CNN VR, footage of Hurricane Harvey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◆"/>
            </a:pPr>
            <a:r>
              <a:rPr lang="en-US" sz="1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DOCUMENTARY</a:t>
            </a:r>
            <a: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Waves of Grace</a:t>
            </a:r>
            <a:b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With.in Media, ebola outbreak in Liberia </a:t>
            </a: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◆"/>
            </a:pPr>
            <a:r>
              <a:rPr lang="en-US" sz="1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MUSIC VIDEO</a:t>
            </a:r>
            <a: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Saturnz Barz (Spirit House)</a:t>
            </a:r>
            <a: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Gorillaz, a surreal animated music video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2;p27"/>
          <p:cNvSpPr txBox="1"/>
          <p:nvPr/>
        </p:nvSpPr>
        <p:spPr>
          <a:xfrm>
            <a:off x="4727054" y="3649951"/>
            <a:ext cx="4416946" cy="183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◆"/>
            </a:pPr>
            <a:r>
              <a:rPr lang="en-US" sz="1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HORROR</a:t>
            </a:r>
            <a: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Lock Your Doors</a:t>
            </a:r>
            <a:br>
              <a:rPr lang="en-US" sz="1800" b="0" i="1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YouTube, narrative, creative use of space</a:t>
            </a: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◆"/>
            </a:pPr>
            <a:r>
              <a:rPr lang="en-US" sz="18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STUDENT WORK</a:t>
            </a:r>
            <a: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: Driving video</a:t>
            </a:r>
            <a:br>
              <a:rPr lang="en-US" sz="1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“created by students like you”</a:t>
            </a:r>
            <a:endParaRPr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13;p27" title="Still image from Waves of Gra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47868" y="540838"/>
            <a:ext cx="4494721" cy="21847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" name="Google Shape;214;p27" title="Still image from CNN VR chann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0171" y="1452902"/>
            <a:ext cx="3525599" cy="21950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" name="Google Shape;215;p27" title="Still image from Saturnz Barz music vide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767" y="1808686"/>
            <a:ext cx="2666725" cy="16667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55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1358900"/>
          </a:xfrm>
        </p:spPr>
        <p:txBody>
          <a:bodyPr>
            <a:normAutofit/>
          </a:bodyPr>
          <a:lstStyle/>
          <a:p>
            <a:r>
              <a:rPr lang="en-US" dirty="0"/>
              <a:t>Text in VR?</a:t>
            </a:r>
            <a:br>
              <a:rPr lang="en-US" dirty="0"/>
            </a:br>
            <a:r>
              <a:rPr lang="en-US" sz="2400" dirty="0">
                <a:hlinkClick r:id="rId2"/>
              </a:rPr>
              <a:t>http://with.in/watch/waves-of-grace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" name="Picture 2" descr="Screen Shot 2016-11-08 at 3.15.0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977"/>
            <a:ext cx="9144000" cy="44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1358900"/>
          </a:xfrm>
        </p:spPr>
        <p:txBody>
          <a:bodyPr>
            <a:normAutofit/>
          </a:bodyPr>
          <a:lstStyle/>
          <a:p>
            <a:r>
              <a:rPr lang="en-US" dirty="0" smtClean="0"/>
              <a:t>CNN VR: In the Wake </a:t>
            </a:r>
            <a:r>
              <a:rPr lang="en-US" dirty="0"/>
              <a:t>of Harvey </a:t>
            </a:r>
            <a:r>
              <a:rPr lang="en-US" sz="2000" dirty="0">
                <a:hlinkClick r:id="rId2"/>
              </a:rPr>
              <a:t>https://www.cnn.com/2017/09/09/vr/harvey-aftermath-vr-360/</a:t>
            </a:r>
            <a:r>
              <a:rPr lang="en-US" sz="2000" dirty="0" smtClean="0">
                <a:hlinkClick r:id="rId2"/>
              </a:rPr>
              <a:t>index.html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3" name="Picture 2" descr="cnn-vr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927"/>
            <a:ext cx="9144000" cy="52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1358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Gorillaz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Saturnz</a:t>
            </a:r>
            <a:r>
              <a:rPr lang="en-US" dirty="0" smtClean="0"/>
              <a:t> </a:t>
            </a:r>
            <a:r>
              <a:rPr lang="en-US" dirty="0" err="1" smtClean="0"/>
              <a:t>Barz</a:t>
            </a:r>
            <a:r>
              <a:rPr lang="en-US" dirty="0" smtClean="0"/>
              <a:t> (Spirit House) 360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hlinkClick r:id="rId2"/>
              </a:rPr>
              <a:t>https://www.youtube.com/watch?reload=9&amp;v=</a:t>
            </a:r>
            <a:r>
              <a:rPr lang="en-US" sz="2400" dirty="0" smtClean="0">
                <a:hlinkClick r:id="rId2"/>
              </a:rPr>
              <a:t>lVaBvyzuypw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gorillaz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5" y="2131624"/>
            <a:ext cx="6561192" cy="3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LET’S FORM GROUPS!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4388"/>
            <a:ext cx="8229600" cy="39726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PROJECT: FILM SEVERAL SHORT VIDEOS IN THE SAME PLACE. WHICH EVOKES THE STRONGEST EXPERIENCE OF PRESENCE? </a:t>
            </a:r>
          </a:p>
          <a:p>
            <a:pPr marL="0" indent="0">
              <a:buNone/>
            </a:pPr>
            <a:r>
              <a:rPr lang="en-US" dirty="0" smtClean="0"/>
              <a:t>FILM: TUESDAY, 9/11</a:t>
            </a:r>
          </a:p>
          <a:p>
            <a:pPr marL="0" indent="0">
              <a:buNone/>
            </a:pPr>
            <a:r>
              <a:rPr lang="en-US" dirty="0" smtClean="0"/>
              <a:t>DUE: </a:t>
            </a:r>
            <a:r>
              <a:rPr lang="en-US" dirty="0"/>
              <a:t>B</a:t>
            </a:r>
            <a:r>
              <a:rPr lang="en-US" dirty="0" smtClean="0"/>
              <a:t>y noon on THURSDAY</a:t>
            </a:r>
            <a:r>
              <a:rPr lang="en-US" dirty="0" smtClean="0"/>
              <a:t>, 9/13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Thursday, 9/6/18 - 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Review: Types of Presence</a:t>
            </a:r>
          </a:p>
          <a:p>
            <a:r>
              <a:rPr lang="en-US" dirty="0" smtClean="0"/>
              <a:t>Screening and Discussion: 360° Video</a:t>
            </a:r>
          </a:p>
          <a:p>
            <a:r>
              <a:rPr lang="en-US" dirty="0" smtClean="0"/>
              <a:t>Assign groups + check out cameras!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1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first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44840"/>
            <a:ext cx="8229600" cy="11321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dirty="0" smtClean="0"/>
              <a:t>Ad on vimeo: </a:t>
            </a:r>
            <a:r>
              <a:rPr lang="pt-BR" sz="2200" dirty="0">
                <a:hlinkClick r:id="rId2"/>
              </a:rPr>
              <a:t>https://vimeo.com/</a:t>
            </a:r>
            <a:r>
              <a:rPr lang="pt-BR" sz="2200" dirty="0" smtClean="0">
                <a:hlinkClick r:id="rId2"/>
              </a:rPr>
              <a:t>287395023</a:t>
            </a:r>
            <a:r>
              <a:rPr lang="pt-BR" sz="2200" dirty="0" smtClean="0"/>
              <a:t> </a:t>
            </a: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ISPR </a:t>
            </a:r>
            <a:r>
              <a:rPr lang="en-US" sz="2200" dirty="0"/>
              <a:t>Article: </a:t>
            </a:r>
            <a:r>
              <a:rPr lang="en-US" sz="2200" dirty="0">
                <a:hlinkClick r:id="rId3"/>
              </a:rPr>
              <a:t>https://ispr.info/2018/09/06/swedens-com-hem-ad-campaign-vividly-illustrates-presence-experiences</a:t>
            </a:r>
            <a:r>
              <a:rPr lang="en-US" sz="2200" dirty="0" smtClean="0">
                <a:hlinkClick r:id="rId3"/>
              </a:rPr>
              <a:t>/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pic>
        <p:nvPicPr>
          <p:cNvPr id="4" name="Picture 3" descr="ComHem-AboveAndBeyond-ad-pilot-screenshot.jpg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6765403" cy="338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9" descr="Background image is of a woman wearing a 360-degree video headset" title="360 viewing"/>
          <p:cNvPicPr preferRelativeResize="0"/>
          <p:nvPr/>
        </p:nvPicPr>
        <p:blipFill rotWithShape="1">
          <a:blip r:embed="rId3">
            <a:alphaModFix/>
          </a:blip>
          <a:srcRect l="10592"/>
          <a:stretch/>
        </p:blipFill>
        <p:spPr>
          <a:xfrm>
            <a:off x="0" y="1"/>
            <a:ext cx="9206398" cy="6858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605350" y="1131988"/>
            <a:ext cx="4206842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</a:pPr>
            <a:r>
              <a:rPr lang="en-US" sz="6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PRESENCE</a:t>
            </a:r>
            <a:endParaRPr sz="6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9"/>
          <p:cNvSpPr txBox="1"/>
          <p:nvPr/>
        </p:nvSpPr>
        <p:spPr>
          <a:xfrm>
            <a:off x="505096" y="6166560"/>
            <a:ext cx="7575606" cy="54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Image credit: Image by Bradley Hook CC0</a:t>
            </a:r>
            <a:r>
              <a:rPr lang="en-US"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467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;p30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DEFINITION: PRESENCE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38;p30"/>
          <p:cNvSpPr txBox="1"/>
          <p:nvPr/>
        </p:nvSpPr>
        <p:spPr>
          <a:xfrm>
            <a:off x="430683" y="603612"/>
            <a:ext cx="8554018" cy="483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Telepresence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often shortened to presence, is commonly referred to as a </a:t>
            </a:r>
            <a:r>
              <a:rPr lang="en-US" sz="2600" b="1" i="0" u="none" strike="noStrike" cap="none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sense of ‘being there’ 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a virtual environment and more broadly defined as </a:t>
            </a:r>
            <a:r>
              <a:rPr lang="en-US" sz="2600" b="1" i="0" u="none" strike="noStrike" cap="none" dirty="0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an illusion of </a:t>
            </a:r>
            <a:r>
              <a:rPr lang="en-US" sz="2600" b="1" i="0" u="none" strike="noStrike" cap="none" dirty="0" err="1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nonmediation</a:t>
            </a:r>
            <a:r>
              <a:rPr lang="en-US" sz="2600" b="1" i="0" u="none" strike="noStrike" cap="none" dirty="0">
                <a:solidFill>
                  <a:srgbClr val="E46C0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which users of any technology overlook or misconstrue the technology’s role in their experience.”</a:t>
            </a:r>
            <a:endParaRPr dirty="0"/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39;p30"/>
          <p:cNvSpPr txBox="1"/>
          <p:nvPr/>
        </p:nvSpPr>
        <p:spPr>
          <a:xfrm>
            <a:off x="465639" y="6272630"/>
            <a:ext cx="8554018" cy="47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70"/>
              <a:buFont typeface="Arial"/>
              <a:buNone/>
            </a:pPr>
            <a:r>
              <a:rPr lang="en-US" sz="187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Definition from the International Society for Presence Research, </a:t>
            </a:r>
            <a:r>
              <a:rPr lang="en-US" sz="187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https://ispr.info/</a:t>
            </a:r>
            <a:r>
              <a:rPr lang="en-US" sz="187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089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5;p31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DEFINITION: PRESENCE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6;p31"/>
          <p:cNvSpPr txBox="1"/>
          <p:nvPr/>
        </p:nvSpPr>
        <p:spPr>
          <a:xfrm>
            <a:off x="278283" y="752068"/>
            <a:ext cx="8554018" cy="453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6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 psychological state or subjective perception 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which even though part or all of an individual's current experience is generated by and/or filtered through human-made technology, </a:t>
            </a:r>
            <a:r>
              <a:rPr lang="en-US" sz="26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part or all of the individual's perception fails to accurately acknowledge the role of the technology in the experience</a:t>
            </a:r>
            <a:r>
              <a:rPr lang="en-US" sz="26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6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6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600" b="1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[ISPR 2000] </a:t>
            </a:r>
            <a:endParaRPr dirty="0"/>
          </a:p>
          <a:p>
            <a:pPr marL="0" marR="0" lvl="0" indent="0" algn="l" rtl="0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Font typeface="Arial"/>
              <a:buNone/>
            </a:pPr>
            <a:endParaRPr sz="2600" b="0" i="0" u="none" strike="sng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7;p31"/>
          <p:cNvSpPr txBox="1"/>
          <p:nvPr/>
        </p:nvSpPr>
        <p:spPr>
          <a:xfrm>
            <a:off x="465639" y="6272630"/>
            <a:ext cx="8554018" cy="47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70"/>
              <a:buFont typeface="Arial"/>
              <a:buNone/>
            </a:pPr>
            <a:r>
              <a:rPr lang="en-US" sz="187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Definition from the International Society for Presence Research, </a:t>
            </a:r>
            <a:r>
              <a:rPr lang="en-US" sz="187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https://ispr.info/</a:t>
            </a:r>
            <a:r>
              <a:rPr lang="en-US" sz="187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97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37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(TOO) MANY TYPES OF PRESENCE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05;p37"/>
          <p:cNvSpPr txBox="1"/>
          <p:nvPr/>
        </p:nvSpPr>
        <p:spPr>
          <a:xfrm>
            <a:off x="311616" y="338603"/>
            <a:ext cx="3531142" cy="274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SPATIAL PRESENCE</a:t>
            </a:r>
            <a:endParaRPr dirty="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SOCIAL PRESENCE</a:t>
            </a:r>
            <a:br>
              <a:rPr lang="en-US" sz="2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  <a:endParaRPr dirty="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ENGAGEMENT</a:t>
            </a:r>
            <a:endParaRPr dirty="0"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SOCIAL REALISM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06;p37"/>
          <p:cNvSpPr txBox="1"/>
          <p:nvPr/>
        </p:nvSpPr>
        <p:spPr>
          <a:xfrm>
            <a:off x="311616" y="2809428"/>
            <a:ext cx="4426566" cy="271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PERCEPTUAL REALISM</a:t>
            </a:r>
            <a:endParaRPr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MEDIUM AS SOCIAL ACTOR</a:t>
            </a:r>
            <a:endParaRPr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ACTOR WITHIN MEDIUM</a:t>
            </a:r>
            <a:endParaRPr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SELF-PRESENCE</a:t>
            </a:r>
            <a:endParaRPr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INVERSE PRESENCE </a:t>
            </a: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07;p37"/>
          <p:cNvSpPr txBox="1"/>
          <p:nvPr/>
        </p:nvSpPr>
        <p:spPr>
          <a:xfrm>
            <a:off x="347868" y="6037058"/>
            <a:ext cx="8554018" cy="655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60"/>
              <a:buFont typeface="Arial"/>
              <a:buNone/>
            </a:pPr>
            <a:endParaRPr sz="1960" b="0" i="0" u="none" strike="noStrike" cap="non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Font typeface="Arial"/>
              <a:buNone/>
            </a:pPr>
            <a:r>
              <a:rPr lang="en-US" sz="1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Lombard and Sun, 2017</a:t>
            </a:r>
            <a:endParaRPr sz="196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308;p37"/>
          <p:cNvGrpSpPr/>
          <p:nvPr/>
        </p:nvGrpSpPr>
        <p:grpSpPr>
          <a:xfrm>
            <a:off x="4997750" y="1183945"/>
            <a:ext cx="3772062" cy="3250965"/>
            <a:chOff x="528" y="1883"/>
            <a:chExt cx="5005" cy="1200"/>
          </a:xfrm>
        </p:grpSpPr>
        <p:sp>
          <p:nvSpPr>
            <p:cNvPr id="7" name="Google Shape;309;p37"/>
            <p:cNvSpPr txBox="1"/>
            <p:nvPr/>
          </p:nvSpPr>
          <p:spPr>
            <a:xfrm>
              <a:off x="3133" y="1883"/>
              <a:ext cx="2400" cy="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993300"/>
                  </a:solidFill>
                  <a:latin typeface="Arial"/>
                  <a:ea typeface="Arial"/>
                  <a:cs typeface="Arial"/>
                  <a:sym typeface="Arial"/>
                </a:rPr>
                <a:t>Machine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663300"/>
                  </a:solidFill>
                  <a:latin typeface="Arial"/>
                  <a:ea typeface="Arial"/>
                  <a:cs typeface="Arial"/>
                  <a:sym typeface="Arial"/>
                </a:rPr>
                <a:t>Cognitive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9900CC"/>
                  </a:solidFill>
                  <a:latin typeface="Arial"/>
                  <a:ea typeface="Arial"/>
                  <a:cs typeface="Arial"/>
                  <a:sym typeface="Arial"/>
                </a:rPr>
                <a:t>Behavioral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CC3300"/>
                  </a:solidFill>
                  <a:latin typeface="Arial"/>
                  <a:ea typeface="Arial"/>
                  <a:cs typeface="Arial"/>
                  <a:sym typeface="Arial"/>
                </a:rPr>
                <a:t>Subjective personal </a:t>
              </a:r>
              <a:br>
                <a:rPr lang="en-US" sz="1400" b="0" i="0" u="none" strike="noStrike" cap="none">
                  <a:solidFill>
                    <a:srgbClr val="CC33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>
                  <a:solidFill>
                    <a:srgbClr val="CC3300"/>
                  </a:solidFill>
                  <a:latin typeface="Arial"/>
                  <a:ea typeface="Arial"/>
                  <a:cs typeface="Arial"/>
                  <a:sym typeface="Arial"/>
                </a:rPr>
                <a:t> 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rPr>
                <a:t>Environmental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66CC"/>
                  </a:solidFill>
                  <a:latin typeface="Arial"/>
                  <a:ea typeface="Arial"/>
                  <a:cs typeface="Arial"/>
                  <a:sym typeface="Arial"/>
                </a:rPr>
                <a:t>Temporal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6666"/>
                  </a:solidFill>
                  <a:latin typeface="Arial"/>
                  <a:ea typeface="Arial"/>
                  <a:cs typeface="Arial"/>
                  <a:sym typeface="Arial"/>
                </a:rPr>
                <a:t>Physical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660033"/>
                  </a:solidFill>
                  <a:latin typeface="Arial"/>
                  <a:ea typeface="Arial"/>
                  <a:cs typeface="Arial"/>
                  <a:sym typeface="Arial"/>
                </a:rPr>
                <a:t>Self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Emotional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3300"/>
                  </a:solidFill>
                  <a:latin typeface="Arial"/>
                  <a:ea typeface="Arial"/>
                  <a:cs typeface="Arial"/>
                  <a:sym typeface="Arial"/>
                </a:rPr>
                <a:t>Remote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/>
            </a:p>
          </p:txBody>
        </p:sp>
        <p:sp>
          <p:nvSpPr>
            <p:cNvPr id="8" name="Google Shape;310;p37"/>
            <p:cNvSpPr txBox="1"/>
            <p:nvPr/>
          </p:nvSpPr>
          <p:spPr>
            <a:xfrm>
              <a:off x="528" y="1883"/>
              <a:ext cx="3000" cy="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6600CC"/>
                  </a:solidFill>
                  <a:latin typeface="Arial"/>
                  <a:ea typeface="Arial"/>
                  <a:cs typeface="Arial"/>
                  <a:sym typeface="Arial"/>
                </a:rPr>
                <a:t>Personal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hlink"/>
                  </a:solidFill>
                  <a:latin typeface="Arial"/>
                  <a:ea typeface="Arial"/>
                  <a:cs typeface="Arial"/>
                  <a:sym typeface="Arial"/>
                </a:rPr>
                <a:t>Real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FF9900"/>
                  </a:solidFill>
                  <a:latin typeface="Arial"/>
                  <a:ea typeface="Arial"/>
                  <a:cs typeface="Arial"/>
                  <a:sym typeface="Arial"/>
                </a:rPr>
                <a:t>Symbolic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3333CC"/>
                  </a:solidFill>
                  <a:latin typeface="Arial"/>
                  <a:ea typeface="Arial"/>
                  <a:cs typeface="Arial"/>
                  <a:sym typeface="Arial"/>
                </a:rPr>
                <a:t>Mere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339933"/>
                  </a:solidFill>
                  <a:latin typeface="Arial"/>
                  <a:ea typeface="Arial"/>
                  <a:cs typeface="Arial"/>
                  <a:sym typeface="Arial"/>
                </a:rPr>
                <a:t>Mediated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993300"/>
                  </a:solidFill>
                  <a:latin typeface="Arial"/>
                  <a:ea typeface="Arial"/>
                  <a:cs typeface="Arial"/>
                  <a:sym typeface="Arial"/>
                </a:rPr>
                <a:t>Cultural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800080"/>
                  </a:solidFill>
                  <a:latin typeface="Arial"/>
                  <a:ea typeface="Arial"/>
                  <a:cs typeface="Arial"/>
                  <a:sym typeface="Arial"/>
                </a:rPr>
                <a:t>Social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FF0066"/>
                  </a:solidFill>
                  <a:latin typeface="Arial"/>
                  <a:ea typeface="Arial"/>
                  <a:cs typeface="Arial"/>
                  <a:sym typeface="Arial"/>
                </a:rPr>
                <a:t>Witness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3399"/>
                  </a:solidFill>
                  <a:latin typeface="Arial"/>
                  <a:ea typeface="Arial"/>
                  <a:cs typeface="Arial"/>
                  <a:sym typeface="Arial"/>
                </a:rPr>
                <a:t>Augmented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666633"/>
                  </a:solidFill>
                  <a:latin typeface="Arial"/>
                  <a:ea typeface="Arial"/>
                  <a:cs typeface="Arial"/>
                  <a:sym typeface="Arial"/>
                </a:rPr>
                <a:t>Immersive multimodal interactive</a:t>
              </a:r>
              <a:br>
                <a:rPr lang="en-US" sz="1400" b="0" i="0" u="none" strike="noStrike" cap="none">
                  <a:solidFill>
                    <a:srgbClr val="666633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400" b="0" i="0" u="none" strike="noStrike" cap="none">
                  <a:solidFill>
                    <a:srgbClr val="666633"/>
                  </a:solidFill>
                  <a:latin typeface="Arial"/>
                  <a:ea typeface="Arial"/>
                  <a:cs typeface="Arial"/>
                  <a:sym typeface="Arial"/>
                </a:rPr>
                <a:t>  presence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rPr>
                <a:t>Copresence</a:t>
              </a:r>
              <a:endParaRPr sz="1400" b="0" i="0" u="none" strike="noStrike" cap="none">
                <a:solidFill>
                  <a:srgbClr val="66669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09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73;p43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PRESENCE + OUR ASSIGNMENTS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74;p43"/>
          <p:cNvSpPr txBox="1"/>
          <p:nvPr/>
        </p:nvSpPr>
        <p:spPr>
          <a:xfrm>
            <a:off x="577299" y="692810"/>
            <a:ext cx="8049194" cy="436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SPATIAL </a:t>
            </a:r>
            <a:r>
              <a:rPr lang="en-US" sz="20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- I felt like I was in the SPACE OR ENVIRONMENT created by the technology</a:t>
            </a:r>
            <a:endParaRPr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- I felt like I WENT somewhere else, people or things CAME to me, or we went somewhere else TOGETHER</a:t>
            </a:r>
            <a:endParaRPr sz="20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REALISM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- The people, things and events I experienced through the technology COULD (or did) OCCUR in the real world</a:t>
            </a:r>
            <a:endParaRPr sz="20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PERCEPTUAL REALISM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- The people, things and events I experienced through the technology LOOKED, SOUNDED, and/or FELT as they would in the real world</a:t>
            </a:r>
            <a:endParaRPr sz="2000" b="0" i="0" u="none" strike="noStrike" cap="none" dirty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ACTOR WITHIN MEDIUM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- Even though I COULDN'T INTERACT with them, I FELT I WAS ACTUALLY WITH THE PEOPLE or characters who were available via the technology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81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6;p38"/>
          <p:cNvSpPr txBox="1">
            <a:spLocks/>
          </p:cNvSpPr>
          <p:nvPr/>
        </p:nvSpPr>
        <p:spPr>
          <a:xfrm>
            <a:off x="0" y="5433488"/>
            <a:ext cx="9144000" cy="769236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000"/>
              <a:buFont typeface="Calibri"/>
              <a:buNone/>
            </a:pPr>
            <a:r>
              <a:rPr lang="en-US" b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PRESENCE</a:t>
            </a:r>
            <a:endParaRPr lang="en-US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17;p38"/>
          <p:cNvSpPr txBox="1"/>
          <p:nvPr/>
        </p:nvSpPr>
        <p:spPr>
          <a:xfrm>
            <a:off x="333493" y="3645647"/>
            <a:ext cx="8554018" cy="1544062"/>
          </a:xfrm>
          <a:prstGeom prst="rect">
            <a:avLst/>
          </a:prstGeom>
          <a:noFill/>
          <a:ln w="38100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“I felt like I was in the SPACE OR ENVIRONMENT </a:t>
            </a:r>
            <a:endParaRPr sz="2800" b="0" i="0" u="none" strike="noStrike" cap="non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created by the technology”</a:t>
            </a:r>
            <a:endParaRPr sz="2800" b="0" i="0" u="none" strike="noStrike" cap="non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18;p38"/>
          <p:cNvSpPr txBox="1"/>
          <p:nvPr/>
        </p:nvSpPr>
        <p:spPr>
          <a:xfrm>
            <a:off x="347868" y="6037058"/>
            <a:ext cx="8554018" cy="655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60"/>
              <a:buFont typeface="Arial"/>
              <a:buNone/>
            </a:pPr>
            <a:endParaRPr b="0" i="0" u="none" strike="noStrike" cap="none" dirty="0" smtClean="0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888888"/>
              </a:buClr>
              <a:buSzPts val="1960"/>
              <a:buFont typeface="Arial"/>
              <a:buNone/>
            </a:pPr>
            <a:r>
              <a:rPr lang="en-US" b="0" i="0" u="none" strike="noStrike" cap="none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Mexico State University - Dorms</a:t>
            </a:r>
            <a:endParaRPr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059" y="514178"/>
            <a:ext cx="4280647" cy="285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1243</TotalTime>
  <Words>668</Words>
  <Application>Microsoft Macintosh PowerPoint</Application>
  <PresentationFormat>On-screen Show (4:3)</PresentationFormat>
  <Paragraphs>92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Clarity</vt:lpstr>
      <vt:lpstr>PRESENCE + 360° VIDEO</vt:lpstr>
      <vt:lpstr>Thursday, 9/6/18 - Today’s Agenda</vt:lpstr>
      <vt:lpstr>But first…</vt:lpstr>
      <vt:lpstr>PRESENCE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in VR? http://with.in/watch/waves-of-grace/ </vt:lpstr>
      <vt:lpstr>CNN VR: In the Wake of Harvey https://www.cnn.com/2017/09/09/vr/harvey-aftermath-vr-360/index.html </vt:lpstr>
      <vt:lpstr>The Gorillaz: Saturnz Barz (Spirit House) 360 https://www.youtube.com/watch?reload=9&amp;v=lVaBvyzuypw </vt:lpstr>
      <vt:lpstr>LET’S FORM GROUPS!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PRESENCE + 360° VIDEO</dc:title>
  <dc:creator>Laura</dc:creator>
  <cp:lastModifiedBy>Laura</cp:lastModifiedBy>
  <cp:revision>13</cp:revision>
  <dcterms:created xsi:type="dcterms:W3CDTF">2018-09-05T02:21:31Z</dcterms:created>
  <dcterms:modified xsi:type="dcterms:W3CDTF">2018-09-07T12:30:04Z</dcterms:modified>
</cp:coreProperties>
</file>