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Roboto Slab"/>
      <p:regular r:id="rId24"/>
      <p:bold r:id="rId25"/>
    </p:embeddedFon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Slab-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font" Target="fonts/RobotoSlab-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a:t>
            </a:r>
            <a:r>
              <a:rPr lang="en"/>
              <a:t> font + size of the word and the </a:t>
            </a:r>
            <a:r>
              <a:rPr lang="en"/>
              <a:t>shape of the outline of the balloon = the emotion</a:t>
            </a:r>
          </a:p>
          <a:p>
            <a:pPr lvl="0">
              <a:spcBef>
                <a:spcPts val="0"/>
              </a:spcBef>
              <a:buNone/>
            </a:pPr>
            <a:r>
              <a:rPr lang="en"/>
              <a:t>panel -- contage</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6"/>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sp>
        <p:nvSpPr>
          <p:cNvPr id="11" name="Shape 11"/>
          <p:cNvSpPr/>
          <p:nvPr/>
        </p:nvSpPr>
        <p:spPr>
          <a:xfrm rot="10800000">
            <a:off x="6537563"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cxnSp>
        <p:nvCxnSpPr>
          <p:cNvPr id="12" name="Shape 12"/>
          <p:cNvCxnSpPr/>
          <p:nvPr/>
        </p:nvCxnSpPr>
        <p:spPr>
          <a:xfrm>
            <a:off x="4359602" y="2817464"/>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2" y="1188925"/>
            <a:ext cx="5783400" cy="1457400"/>
          </a:xfrm>
          <a:prstGeom prst="rect">
            <a:avLst/>
          </a:prstGeom>
        </p:spPr>
        <p:txBody>
          <a:bodyPr anchorCtr="0" anchor="b" bIns="91425" lIns="91425" rIns="91425" wrap="square"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2" y="3049450"/>
            <a:ext cx="5783400" cy="9090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wrap="square"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wrap="square"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wrap="square"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youtube.com/watch?v=uKB2KOSpggA"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www.youtube.com/watch?v=9y6Bkizc46o"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2" y="1188925"/>
            <a:ext cx="5783400" cy="1457400"/>
          </a:xfrm>
          <a:prstGeom prst="rect">
            <a:avLst/>
          </a:prstGeom>
        </p:spPr>
        <p:txBody>
          <a:bodyPr anchorCtr="0" anchor="b" bIns="91425" lIns="91425" rIns="91425" wrap="square" tIns="91425">
            <a:noAutofit/>
          </a:bodyPr>
          <a:lstStyle/>
          <a:p>
            <a:pPr lvl="0">
              <a:spcBef>
                <a:spcPts val="0"/>
              </a:spcBef>
              <a:buNone/>
            </a:pPr>
            <a:r>
              <a:rPr lang="en"/>
              <a:t>Telepresence in</a:t>
            </a:r>
          </a:p>
          <a:p>
            <a:pPr lvl="0">
              <a:spcBef>
                <a:spcPts val="0"/>
              </a:spcBef>
              <a:buNone/>
            </a:pPr>
            <a:r>
              <a:rPr lang="en"/>
              <a:t>Comic Art &amp; Films</a:t>
            </a:r>
          </a:p>
        </p:txBody>
      </p:sp>
      <p:sp>
        <p:nvSpPr>
          <p:cNvPr id="64" name="Shape 64"/>
          <p:cNvSpPr txBox="1"/>
          <p:nvPr>
            <p:ph idx="1" type="subTitle"/>
          </p:nvPr>
        </p:nvSpPr>
        <p:spPr>
          <a:xfrm>
            <a:off x="1680302" y="3049450"/>
            <a:ext cx="5783400" cy="909000"/>
          </a:xfrm>
          <a:prstGeom prst="rect">
            <a:avLst/>
          </a:prstGeom>
        </p:spPr>
        <p:txBody>
          <a:bodyPr anchorCtr="0" anchor="t" bIns="91425" lIns="91425" rIns="91425" wrap="square" tIns="91425">
            <a:noAutofit/>
          </a:bodyPr>
          <a:lstStyle/>
          <a:p>
            <a:pPr lvl="0">
              <a:spcBef>
                <a:spcPts val="0"/>
              </a:spcBef>
              <a:buNone/>
            </a:pPr>
            <a:r>
              <a:rPr lang="en"/>
              <a:t>A report by Yichen Yang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36" name="Shape 136"/>
        <p:cNvGrpSpPr/>
        <p:nvPr/>
      </p:nvGrpSpPr>
      <p:grpSpPr>
        <a:xfrm>
          <a:off x="0" y="0"/>
          <a:ext cx="0" cy="0"/>
          <a:chOff x="0" y="0"/>
          <a:chExt cx="0" cy="0"/>
        </a:xfrm>
      </p:grpSpPr>
      <p:sp>
        <p:nvSpPr>
          <p:cNvPr descr="http://www.patthebunny.com Bring home the childhood classic that has been &quot;baby's first gift&quot; for more than 70 years. Children love all of the interactive features and the book makes an ideal baby shower gift. Available wherever books are sold." id="137" name="Shape 137" title="pat the bunny | the original touch-and-feel book">
            <a:hlinkClick r:id="rId3"/>
          </p:cNvPr>
          <p:cNvSpPr/>
          <p:nvPr/>
        </p:nvSpPr>
        <p:spPr>
          <a:xfrm>
            <a:off x="1698425" y="416563"/>
            <a:ext cx="5747150" cy="4310375"/>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41" name="Shape 141"/>
        <p:cNvGrpSpPr/>
        <p:nvPr/>
      </p:nvGrpSpPr>
      <p:grpSpPr>
        <a:xfrm>
          <a:off x="0" y="0"/>
          <a:ext cx="0" cy="0"/>
          <a:chOff x="0" y="0"/>
          <a:chExt cx="0" cy="0"/>
        </a:xfrm>
      </p:grpSpPr>
      <p:sp>
        <p:nvSpPr>
          <p:cNvPr id="142" name="Shape 142"/>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spcAft>
                <a:spcPts val="0"/>
              </a:spcAft>
              <a:buNone/>
            </a:pPr>
            <a:r>
              <a:rPr lang="en"/>
              <a:t>Vital elements</a:t>
            </a:r>
          </a:p>
          <a:p>
            <a:pPr lvl="0">
              <a:spcBef>
                <a:spcPts val="0"/>
              </a:spcBef>
              <a:buNone/>
            </a:pPr>
            <a:r>
              <a:rPr lang="en"/>
              <a:t>(to obtain a sense of transported telepresence within the text)</a:t>
            </a:r>
          </a:p>
          <a:p>
            <a:pPr indent="-342900" lvl="0" marL="457200" rtl="0">
              <a:spcBef>
                <a:spcPts val="0"/>
              </a:spcBef>
              <a:spcAft>
                <a:spcPts val="0"/>
              </a:spcAft>
              <a:buSzPct val="100000"/>
              <a:buChar char="-"/>
            </a:pPr>
            <a:r>
              <a:rPr lang="en"/>
              <a:t>The comic artist</a:t>
            </a:r>
          </a:p>
          <a:p>
            <a:pPr indent="-342900" lvl="0" marL="457200" rtl="0">
              <a:spcBef>
                <a:spcPts val="0"/>
              </a:spcBef>
              <a:buSzPct val="100000"/>
              <a:buChar char="-"/>
            </a:pPr>
            <a:r>
              <a:rPr lang="en"/>
              <a:t>The cartoon</a:t>
            </a:r>
          </a:p>
        </p:txBody>
      </p:sp>
      <p:sp>
        <p:nvSpPr>
          <p:cNvPr id="143" name="Shape 143"/>
          <p:cNvSpPr txBox="1"/>
          <p:nvPr>
            <p:ph idx="2" type="body"/>
          </p:nvPr>
        </p:nvSpPr>
        <p:spPr>
          <a:xfrm>
            <a:off x="405700" y="724200"/>
            <a:ext cx="3837000" cy="3695100"/>
          </a:xfrm>
          <a:prstGeom prst="rect">
            <a:avLst/>
          </a:prstGeom>
        </p:spPr>
        <p:txBody>
          <a:bodyPr anchorCtr="0" anchor="ctr" bIns="91425" lIns="91425" rIns="91425" wrap="square" tIns="91425">
            <a:noAutofit/>
          </a:bodyPr>
          <a:lstStyle/>
          <a:p>
            <a:pPr lvl="0">
              <a:spcBef>
                <a:spcPts val="0"/>
              </a:spcBef>
              <a:spcAft>
                <a:spcPts val="0"/>
              </a:spcAft>
              <a:buNone/>
            </a:pPr>
            <a:r>
              <a:rPr lang="en">
                <a:solidFill>
                  <a:schemeClr val="dk2"/>
                </a:solidFill>
              </a:rPr>
              <a:t>T</a:t>
            </a:r>
            <a:r>
              <a:rPr lang="en">
                <a:solidFill>
                  <a:schemeClr val="dk2"/>
                </a:solidFill>
              </a:rPr>
              <a:t>hree types of transportation</a:t>
            </a:r>
          </a:p>
          <a:p>
            <a:pPr lvl="0">
              <a:spcBef>
                <a:spcPts val="0"/>
              </a:spcBef>
              <a:buNone/>
            </a:pPr>
            <a:r>
              <a:rPr lang="en">
                <a:solidFill>
                  <a:schemeClr val="dk2"/>
                </a:solidFill>
              </a:rPr>
              <a:t>(Presence as Transportation)</a:t>
            </a:r>
          </a:p>
          <a:p>
            <a:pPr indent="-342900" lvl="0" marL="457200" rtl="0">
              <a:spcBef>
                <a:spcPts val="0"/>
              </a:spcBef>
              <a:spcAft>
                <a:spcPts val="0"/>
              </a:spcAft>
              <a:buClr>
                <a:schemeClr val="dk2"/>
              </a:buClr>
              <a:buSzPct val="100000"/>
              <a:buChar char="-"/>
            </a:pPr>
            <a:r>
              <a:rPr lang="en">
                <a:solidFill>
                  <a:schemeClr val="dk2"/>
                </a:solidFill>
              </a:rPr>
              <a:t>“</a:t>
            </a:r>
            <a:r>
              <a:rPr b="1" lang="en">
                <a:solidFill>
                  <a:schemeClr val="dk2"/>
                </a:solidFill>
              </a:rPr>
              <a:t>You are there</a:t>
            </a:r>
            <a:r>
              <a:rPr lang="en">
                <a:solidFill>
                  <a:schemeClr val="dk2"/>
                </a:solidFill>
              </a:rPr>
              <a:t>”</a:t>
            </a:r>
          </a:p>
          <a:p>
            <a:pPr indent="-342900" lvl="0" marL="457200" rtl="0">
              <a:spcBef>
                <a:spcPts val="0"/>
              </a:spcBef>
              <a:spcAft>
                <a:spcPts val="0"/>
              </a:spcAft>
              <a:buClr>
                <a:schemeClr val="dk2"/>
              </a:buClr>
              <a:buSzPct val="100000"/>
              <a:buChar char="-"/>
            </a:pPr>
            <a:r>
              <a:rPr lang="en">
                <a:solidFill>
                  <a:schemeClr val="dk2"/>
                </a:solidFill>
              </a:rPr>
              <a:t>“It is there”</a:t>
            </a:r>
          </a:p>
          <a:p>
            <a:pPr indent="-342900" lvl="0" marL="457200" rtl="0">
              <a:spcBef>
                <a:spcPts val="0"/>
              </a:spcBef>
              <a:buClr>
                <a:schemeClr val="dk2"/>
              </a:buClr>
              <a:buSzPct val="100000"/>
              <a:buChar char="-"/>
            </a:pPr>
            <a:r>
              <a:rPr lang="en">
                <a:solidFill>
                  <a:schemeClr val="dk2"/>
                </a:solidFill>
              </a:rPr>
              <a:t>“We are together”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t>Cartoon</a:t>
            </a:r>
          </a:p>
        </p:txBody>
      </p:sp>
      <p:sp>
        <p:nvSpPr>
          <p:cNvPr id="149" name="Shape 149"/>
          <p:cNvSpPr txBox="1"/>
          <p:nvPr>
            <p:ph idx="1" type="body"/>
          </p:nvPr>
        </p:nvSpPr>
        <p:spPr>
          <a:xfrm>
            <a:off x="387900" y="1340900"/>
            <a:ext cx="8368200" cy="3413100"/>
          </a:xfrm>
          <a:prstGeom prst="rect">
            <a:avLst/>
          </a:prstGeom>
        </p:spPr>
        <p:txBody>
          <a:bodyPr anchorCtr="0" anchor="t" bIns="91425" lIns="91425" rIns="91425" wrap="square" tIns="91425">
            <a:noAutofit/>
          </a:bodyPr>
          <a:lstStyle/>
          <a:p>
            <a:pPr lvl="0">
              <a:spcBef>
                <a:spcPts val="0"/>
              </a:spcBef>
              <a:spcAft>
                <a:spcPts val="1000"/>
              </a:spcAft>
              <a:buNone/>
            </a:pPr>
            <a:r>
              <a:rPr i="1" lang="en"/>
              <a:t>Two kinds of experience</a:t>
            </a:r>
          </a:p>
          <a:p>
            <a:pPr indent="-342900" lvl="0" marL="457200" rtl="0">
              <a:spcBef>
                <a:spcPts val="0"/>
              </a:spcBef>
              <a:spcAft>
                <a:spcPts val="600"/>
              </a:spcAft>
              <a:buSzPct val="128571"/>
              <a:buChar char="-"/>
            </a:pPr>
            <a:r>
              <a:rPr lang="en"/>
              <a:t>direct experience</a:t>
            </a:r>
            <a:r>
              <a:rPr lang="en">
                <a:solidFill>
                  <a:schemeClr val="accent4"/>
                </a:solidFill>
              </a:rPr>
              <a:t> </a:t>
            </a:r>
            <a:r>
              <a:rPr lang="en" sz="1400">
                <a:solidFill>
                  <a:srgbClr val="9FC5E8"/>
                </a:solidFill>
              </a:rPr>
              <a:t>signifiers: next-door neighbors, coworkers and acquaintances…</a:t>
            </a:r>
          </a:p>
          <a:p>
            <a:pPr indent="-317500" lvl="1" marL="914400" rtl="0">
              <a:spcBef>
                <a:spcPts val="0"/>
              </a:spcBef>
              <a:spcAft>
                <a:spcPts val="1000"/>
              </a:spcAft>
              <a:buSzPct val="100000"/>
              <a:buChar char="-"/>
            </a:pPr>
            <a:r>
              <a:rPr lang="en"/>
              <a:t>Vergueiro (2001) observes the work of Carlos Zefiro in the following way: "Zefiro's protagonist was not a superman, nor a person with a particular advantage in terms of physical attributes; instead, he was a rather ordinary man experiencing extraordinary circumstances" (p. 74). Vergueiro follows up by suggesting that this "was the kind of situation any Zefiro reader could presumably find himself in" (p. 74).</a:t>
            </a:r>
          </a:p>
          <a:p>
            <a:pPr indent="-342900" lvl="0" marL="457200" rtl="0">
              <a:spcBef>
                <a:spcPts val="0"/>
              </a:spcBef>
              <a:spcAft>
                <a:spcPts val="0"/>
              </a:spcAft>
              <a:buSzPct val="100000"/>
              <a:buChar char="-"/>
            </a:pPr>
            <a:r>
              <a:rPr lang="en"/>
              <a:t>the experience of other forms of media</a:t>
            </a:r>
          </a:p>
          <a:p>
            <a:pPr indent="-317500" lvl="1" marL="914400">
              <a:spcBef>
                <a:spcPts val="0"/>
              </a:spcBef>
              <a:buSzPct val="100000"/>
              <a:buChar char="-"/>
            </a:pPr>
            <a:r>
              <a:rPr lang="en"/>
              <a:t>Intertextuality can be used to provide a more complete conception of a character within the comic text and, especially, within a film adaptation of that text.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idx="2" type="body"/>
          </p:nvPr>
        </p:nvSpPr>
        <p:spPr>
          <a:xfrm>
            <a:off x="4825050" y="442850"/>
            <a:ext cx="3881100" cy="3960000"/>
          </a:xfrm>
          <a:prstGeom prst="rect">
            <a:avLst/>
          </a:prstGeom>
        </p:spPr>
        <p:txBody>
          <a:bodyPr anchorCtr="0" anchor="ctr" bIns="91425" lIns="91425" rIns="91425" wrap="square" tIns="91425">
            <a:noAutofit/>
          </a:bodyPr>
          <a:lstStyle/>
          <a:p>
            <a:pPr indent="0" lvl="0" marL="0" marR="0" rtl="0" algn="l">
              <a:lnSpc>
                <a:spcPct val="115000"/>
              </a:lnSpc>
              <a:spcBef>
                <a:spcPts val="0"/>
              </a:spcBef>
              <a:spcAft>
                <a:spcPts val="1600"/>
              </a:spcAft>
              <a:buNone/>
            </a:pPr>
            <a:r>
              <a:rPr lang="en"/>
              <a:t>"The Concept of Presence" </a:t>
            </a:r>
          </a:p>
          <a:p>
            <a:pPr indent="0" lvl="0" marL="0" marR="0" rtl="0" algn="l">
              <a:lnSpc>
                <a:spcPct val="115000"/>
              </a:lnSpc>
              <a:spcBef>
                <a:spcPts val="0"/>
              </a:spcBef>
              <a:spcAft>
                <a:spcPts val="1000"/>
              </a:spcAft>
              <a:buNone/>
            </a:pPr>
            <a:r>
              <a:rPr lang="en" sz="1400"/>
              <a:t>(1) "invisible" editing, wherein discontinuities between shots are disguised through transitions which maintain the spatial and temporal consistency of the environment depicted on film,</a:t>
            </a:r>
          </a:p>
          <a:p>
            <a:pPr indent="0" lvl="0" marL="0" marR="0" rtl="0" algn="l">
              <a:lnSpc>
                <a:spcPct val="115000"/>
              </a:lnSpc>
              <a:spcBef>
                <a:spcPts val="0"/>
              </a:spcBef>
              <a:spcAft>
                <a:spcPts val="1000"/>
              </a:spcAft>
              <a:buNone/>
            </a:pPr>
            <a:r>
              <a:rPr lang="en" sz="1400"/>
              <a:t>(2) composition, lighting, and depth of field used to emphasize a three-dimensional appearance,</a:t>
            </a:r>
          </a:p>
          <a:p>
            <a:pPr indent="0" lvl="0" marL="0" marR="0" rtl="0" algn="l">
              <a:lnSpc>
                <a:spcPct val="115000"/>
              </a:lnSpc>
              <a:spcBef>
                <a:spcPts val="0"/>
              </a:spcBef>
              <a:spcAft>
                <a:spcPts val="1600"/>
              </a:spcAft>
              <a:buNone/>
            </a:pPr>
            <a:r>
              <a:rPr lang="en" sz="1400"/>
              <a:t>(3) the development of synchronization between dialog on the soundtrack and the lip movements of actors. </a:t>
            </a:r>
          </a:p>
        </p:txBody>
      </p:sp>
      <p:sp>
        <p:nvSpPr>
          <p:cNvPr id="155" name="Shape 155"/>
          <p:cNvSpPr txBox="1"/>
          <p:nvPr>
            <p:ph type="title"/>
          </p:nvPr>
        </p:nvSpPr>
        <p:spPr>
          <a:xfrm>
            <a:off x="265500" y="1818600"/>
            <a:ext cx="4045200" cy="1506300"/>
          </a:xfrm>
          <a:prstGeom prst="rect">
            <a:avLst/>
          </a:prstGeom>
        </p:spPr>
        <p:txBody>
          <a:bodyPr anchorCtr="0" anchor="ctr" bIns="91425" lIns="91425" rIns="91425" wrap="square" tIns="91425">
            <a:noAutofit/>
          </a:bodyPr>
          <a:lstStyle/>
          <a:p>
            <a:pPr lvl="0" rtl="0" algn="l">
              <a:spcBef>
                <a:spcPts val="0"/>
              </a:spcBef>
              <a:buNone/>
            </a:pPr>
            <a:r>
              <a:rPr lang="en"/>
              <a:t>Telepresence in film</a:t>
            </a:r>
          </a:p>
        </p:txBody>
      </p:sp>
      <p:pic>
        <p:nvPicPr>
          <p:cNvPr id="156" name="Shape 156"/>
          <p:cNvPicPr preferRelativeResize="0"/>
          <p:nvPr/>
        </p:nvPicPr>
        <p:blipFill>
          <a:blip r:embed="rId3">
            <a:alphaModFix/>
          </a:blip>
          <a:stretch>
            <a:fillRect/>
          </a:stretch>
        </p:blipFill>
        <p:spPr>
          <a:xfrm>
            <a:off x="7457850" y="3900125"/>
            <a:ext cx="1248299" cy="967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60" name="Shape 160"/>
        <p:cNvGrpSpPr/>
        <p:nvPr/>
      </p:nvGrpSpPr>
      <p:grpSpPr>
        <a:xfrm>
          <a:off x="0" y="0"/>
          <a:ext cx="0" cy="0"/>
          <a:chOff x="0" y="0"/>
          <a:chExt cx="0" cy="0"/>
        </a:xfrm>
      </p:grpSpPr>
      <p:sp>
        <p:nvSpPr>
          <p:cNvPr id="161" name="Shape 161"/>
          <p:cNvSpPr txBox="1"/>
          <p:nvPr>
            <p:ph type="title"/>
          </p:nvPr>
        </p:nvSpPr>
        <p:spPr>
          <a:xfrm>
            <a:off x="387900" y="1411475"/>
            <a:ext cx="8368200" cy="1538400"/>
          </a:xfrm>
          <a:prstGeom prst="rect">
            <a:avLst/>
          </a:prstGeom>
        </p:spPr>
        <p:txBody>
          <a:bodyPr anchorCtr="0" anchor="ctr" bIns="91425" lIns="91425" rIns="91425" wrap="square" tIns="91425">
            <a:noAutofit/>
          </a:bodyPr>
          <a:lstStyle/>
          <a:p>
            <a:pPr lvl="0">
              <a:spcBef>
                <a:spcPts val="0"/>
              </a:spcBef>
              <a:buNone/>
            </a:pPr>
            <a:r>
              <a:rPr lang="en" sz="3600">
                <a:solidFill>
                  <a:schemeClr val="accent2"/>
                </a:solidFill>
              </a:rPr>
              <a:t>The feature film</a:t>
            </a:r>
          </a:p>
          <a:p>
            <a:pPr lvl="0">
              <a:spcBef>
                <a:spcPts val="0"/>
              </a:spcBef>
              <a:buNone/>
            </a:pPr>
            <a:r>
              <a:rPr lang="en" sz="3600">
                <a:solidFill>
                  <a:schemeClr val="accent2"/>
                </a:solidFill>
              </a:rPr>
              <a:t>“illusion”</a:t>
            </a:r>
          </a:p>
          <a:p>
            <a:pPr lvl="0" rtl="0">
              <a:spcBef>
                <a:spcPts val="0"/>
              </a:spcBef>
              <a:buNone/>
            </a:pPr>
            <a:r>
              <a:rPr lang="en" sz="3600">
                <a:solidFill>
                  <a:schemeClr val="accent2"/>
                </a:solidFill>
              </a:rPr>
              <a:t>The fictional world</a:t>
            </a:r>
          </a:p>
        </p:txBody>
      </p:sp>
      <p:sp>
        <p:nvSpPr>
          <p:cNvPr id="162" name="Shape 162"/>
          <p:cNvSpPr txBox="1"/>
          <p:nvPr>
            <p:ph idx="1" type="body"/>
          </p:nvPr>
        </p:nvSpPr>
        <p:spPr>
          <a:xfrm>
            <a:off x="387900" y="2487450"/>
            <a:ext cx="8368200" cy="2151300"/>
          </a:xfrm>
          <a:prstGeom prst="rect">
            <a:avLst/>
          </a:prstGeom>
        </p:spPr>
        <p:txBody>
          <a:bodyPr anchorCtr="0" anchor="ctr" bIns="91425" lIns="91425" rIns="91425" wrap="square" tIns="91425">
            <a:noAutofit/>
          </a:bodyPr>
          <a:lstStyle/>
          <a:p>
            <a:pPr indent="457200" lvl="0" rtl="0" algn="l">
              <a:spcBef>
                <a:spcPts val="0"/>
              </a:spcBef>
              <a:buNone/>
            </a:pPr>
            <a:r>
              <a:t/>
            </a:r>
            <a:endParaRPr>
              <a:solidFill>
                <a:schemeClr val="dk2"/>
              </a:solidFill>
            </a:endParaRPr>
          </a:p>
          <a:p>
            <a:pPr indent="-330200" lvl="0" marL="457200" rtl="0" algn="l">
              <a:spcBef>
                <a:spcPts val="0"/>
              </a:spcBef>
              <a:spcAft>
                <a:spcPts val="0"/>
              </a:spcAft>
              <a:buClr>
                <a:schemeClr val="dk2"/>
              </a:buClr>
              <a:buSzPct val="100000"/>
              <a:buChar char="-"/>
            </a:pPr>
            <a:r>
              <a:rPr lang="en" sz="1600">
                <a:solidFill>
                  <a:schemeClr val="dk2"/>
                </a:solidFill>
              </a:rPr>
              <a:t>"The awareness of the picture as a two-dimensional object, or even as an artifact, may recede to the background to a considerable degree, in favor of the illusion of looking into the virtual space" (Tan, 1996, p. 52)</a:t>
            </a:r>
            <a:r>
              <a:rPr lang="en" sz="1600">
                <a:solidFill>
                  <a:schemeClr val="dk2"/>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87900" y="555600"/>
            <a:ext cx="7963200" cy="755700"/>
          </a:xfrm>
          <a:prstGeom prst="rect">
            <a:avLst/>
          </a:prstGeom>
        </p:spPr>
        <p:txBody>
          <a:bodyPr anchorCtr="0" anchor="b" bIns="91425" lIns="91425" rIns="91425" wrap="square" tIns="91425">
            <a:noAutofit/>
          </a:bodyPr>
          <a:lstStyle/>
          <a:p>
            <a:pPr lvl="0" rtl="0">
              <a:spcBef>
                <a:spcPts val="0"/>
              </a:spcBef>
              <a:buNone/>
            </a:pPr>
            <a:r>
              <a:rPr lang="en"/>
              <a:t>"Veridical" perception of the natural environment</a:t>
            </a:r>
          </a:p>
        </p:txBody>
      </p:sp>
      <p:sp>
        <p:nvSpPr>
          <p:cNvPr id="168" name="Shape 168"/>
          <p:cNvSpPr txBox="1"/>
          <p:nvPr>
            <p:ph idx="1" type="body"/>
          </p:nvPr>
        </p:nvSpPr>
        <p:spPr>
          <a:xfrm>
            <a:off x="387900" y="1479500"/>
            <a:ext cx="7446000" cy="3079800"/>
          </a:xfrm>
          <a:prstGeom prst="rect">
            <a:avLst/>
          </a:prstGeom>
        </p:spPr>
        <p:txBody>
          <a:bodyPr anchorCtr="0" anchor="t" bIns="91425" lIns="91425" rIns="91425" wrap="square" tIns="91425">
            <a:noAutofit/>
          </a:bodyPr>
          <a:lstStyle/>
          <a:p>
            <a:pPr indent="-330200" lvl="0" marL="457200">
              <a:spcBef>
                <a:spcPts val="0"/>
              </a:spcBef>
              <a:spcAft>
                <a:spcPts val="1000"/>
              </a:spcAft>
              <a:buSzPct val="100000"/>
              <a:buChar char="-"/>
            </a:pPr>
            <a:r>
              <a:rPr lang="en" sz="1600"/>
              <a:t>Ou</a:t>
            </a:r>
            <a:r>
              <a:rPr lang="en" sz="1600"/>
              <a:t>r perception of mediated environments (such as those depicted on film) resembles reality only to the extent that the cues we have evolved to respond to in the natural environment are able to be reproduced. (Anderson, 1996)</a:t>
            </a:r>
          </a:p>
          <a:p>
            <a:pPr indent="-330200" lvl="0" marL="457200" rtl="0">
              <a:spcBef>
                <a:spcPts val="0"/>
              </a:spcBef>
              <a:spcAft>
                <a:spcPts val="1000"/>
              </a:spcAft>
              <a:buSzPct val="100000"/>
              <a:buChar char="-"/>
            </a:pPr>
            <a:r>
              <a:rPr lang="en" sz="1600"/>
              <a:t>"when the visual system, following its own internal instructions, arrives at a precept that is in error if compared to physical reality" (p.15)</a:t>
            </a:r>
          </a:p>
          <a:p>
            <a:pPr indent="-330200" lvl="0" marL="457200">
              <a:spcBef>
                <a:spcPts val="0"/>
              </a:spcBef>
              <a:buSzPct val="100000"/>
              <a:buChar char="-"/>
            </a:pPr>
            <a:r>
              <a:rPr lang="en" sz="1600"/>
              <a:t>As Anderson asserts, "The 'rule' of continuity of existence inherent in our visual system holds that objects that exist continue to exist until they are seen going out of existence" (p. 97).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2" name="Shape 172"/>
        <p:cNvGrpSpPr/>
        <p:nvPr/>
      </p:nvGrpSpPr>
      <p:grpSpPr>
        <a:xfrm>
          <a:off x="0" y="0"/>
          <a:ext cx="0" cy="0"/>
          <a:chOff x="0" y="0"/>
          <a:chExt cx="0" cy="0"/>
        </a:xfrm>
      </p:grpSpPr>
      <p:sp>
        <p:nvSpPr>
          <p:cNvPr descr="For millennia, we’d never seen anything like film cuts. How do we process them so easily?  Before the emergence and rapid proliferation of film editing at the dawn of the 20th century, humans had never been exposed to anything quite like film cuts: quick flashes of images as people, objects and entire settings changed in an instant. But rather than reacting with confusion to edits, early filmgoers lined up in droves to spend their money at the cinema, turning film – and eventually its close cousin, television – into the century’s defining media. It would seem that our evolutionary history did very little to prepare us for film cuts – so why don’t our brains explode when we watch movies? Adapted from an Aeon essay by the US psychologist and brain scientist Jeffrey M Zacks, this Aeon Video original explores why our visual experience has much more in common with film editing than it appears to at first glance.  Director and Editor: Adam D’Arpino  Producer: Adam D’Arpino, Kellen Quinn  Writer: Jeffrey M Zacks  Narrator: Karl Miller  Animator: Ermina Takenova  Music: YACHT, Dave Depper" id="173" name="Shape 173" title="Strange Continuity: Why Our Brains Don't Explode at Film Cuts">
            <a:hlinkClick r:id="rId3"/>
          </p:cNvPr>
          <p:cNvSpPr/>
          <p:nvPr/>
        </p:nvSpPr>
        <p:spPr>
          <a:xfrm>
            <a:off x="1291750" y="111563"/>
            <a:ext cx="6560500" cy="4920375"/>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t>Variable framing technologies</a:t>
            </a:r>
          </a:p>
        </p:txBody>
      </p:sp>
      <p:sp>
        <p:nvSpPr>
          <p:cNvPr id="179" name="Shape 179"/>
          <p:cNvSpPr txBox="1"/>
          <p:nvPr>
            <p:ph idx="1" type="body"/>
          </p:nvPr>
        </p:nvSpPr>
        <p:spPr>
          <a:xfrm>
            <a:off x="387900" y="1363824"/>
            <a:ext cx="8368200" cy="3078900"/>
          </a:xfrm>
          <a:prstGeom prst="rect">
            <a:avLst/>
          </a:prstGeom>
        </p:spPr>
        <p:txBody>
          <a:bodyPr anchorCtr="0" anchor="t" bIns="91425" lIns="91425" rIns="91425" wrap="square" tIns="91425">
            <a:noAutofit/>
          </a:bodyPr>
          <a:lstStyle/>
          <a:p>
            <a:pPr lvl="0" rtl="0">
              <a:spcBef>
                <a:spcPts val="0"/>
              </a:spcBef>
              <a:spcAft>
                <a:spcPts val="600"/>
              </a:spcAft>
              <a:buNone/>
            </a:pPr>
            <a:r>
              <a:rPr lang="en"/>
              <a:t>I</a:t>
            </a:r>
            <a:r>
              <a:rPr lang="en"/>
              <a:t>ndexing</a:t>
            </a:r>
          </a:p>
          <a:p>
            <a:pPr indent="-317500" lvl="0" marL="457200" rtl="0">
              <a:spcBef>
                <a:spcPts val="0"/>
              </a:spcBef>
              <a:spcAft>
                <a:spcPts val="1000"/>
              </a:spcAft>
              <a:buSzPct val="100000"/>
              <a:buChar char="-"/>
            </a:pPr>
            <a:r>
              <a:rPr lang="en" sz="1400"/>
              <a:t>our perspective moves forward through space, either as a result of the camera physically "trucking" forward or a zoom lens</a:t>
            </a:r>
          </a:p>
          <a:p>
            <a:pPr lvl="0" rtl="0">
              <a:spcBef>
                <a:spcPts val="0"/>
              </a:spcBef>
              <a:spcAft>
                <a:spcPts val="600"/>
              </a:spcAft>
              <a:buNone/>
            </a:pPr>
            <a:r>
              <a:rPr lang="en"/>
              <a:t>Bracketing</a:t>
            </a:r>
          </a:p>
          <a:p>
            <a:pPr indent="-317500" lvl="0" marL="457200" rtl="0">
              <a:spcBef>
                <a:spcPts val="0"/>
              </a:spcBef>
              <a:spcAft>
                <a:spcPts val="1000"/>
              </a:spcAft>
              <a:buSzPct val="100000"/>
              <a:buChar char="-"/>
            </a:pPr>
            <a:r>
              <a:rPr lang="en" sz="1400"/>
              <a:t>particular objects are either included or excluded from the shot based on their salience to the action</a:t>
            </a:r>
          </a:p>
          <a:p>
            <a:pPr lvl="0" rtl="0">
              <a:spcBef>
                <a:spcPts val="0"/>
              </a:spcBef>
              <a:spcAft>
                <a:spcPts val="600"/>
              </a:spcAft>
              <a:buNone/>
            </a:pPr>
            <a:r>
              <a:rPr lang="en"/>
              <a:t>Scaling</a:t>
            </a:r>
          </a:p>
          <a:p>
            <a:pPr indent="-317500" lvl="0" marL="457200">
              <a:spcBef>
                <a:spcPts val="0"/>
              </a:spcBef>
              <a:buSzPct val="100000"/>
              <a:buChar char="-"/>
            </a:pPr>
            <a:r>
              <a:rPr lang="en" sz="1400"/>
              <a:t>where particular aspects of the mise-en-scene are given prominence due to their dominant positioning within the shot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265500" y="1209075"/>
            <a:ext cx="4045200" cy="1506300"/>
          </a:xfrm>
          <a:prstGeom prst="rect">
            <a:avLst/>
          </a:prstGeom>
        </p:spPr>
        <p:txBody>
          <a:bodyPr anchorCtr="0" anchor="b" bIns="91425" lIns="91425" rIns="91425" wrap="square" tIns="91425">
            <a:noAutofit/>
          </a:bodyPr>
          <a:lstStyle/>
          <a:p>
            <a:pPr lvl="0" algn="l">
              <a:spcBef>
                <a:spcPts val="0"/>
              </a:spcBef>
              <a:buNone/>
            </a:pPr>
            <a:r>
              <a:rPr lang="en"/>
              <a:t>Embodiment in Narrative Media</a:t>
            </a:r>
          </a:p>
        </p:txBody>
      </p:sp>
      <p:sp>
        <p:nvSpPr>
          <p:cNvPr id="185" name="Shape 185"/>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algn="l">
              <a:spcBef>
                <a:spcPts val="0"/>
              </a:spcBef>
              <a:buNone/>
            </a:pPr>
            <a:r>
              <a:rPr lang="en" sz="2600"/>
              <a:t>Spatial Telepresence</a:t>
            </a:r>
          </a:p>
          <a:p>
            <a:pPr lvl="0" algn="l">
              <a:spcBef>
                <a:spcPts val="0"/>
              </a:spcBef>
              <a:buNone/>
            </a:pPr>
            <a:r>
              <a:rPr lang="en" sz="2600"/>
              <a:t>Social Telepresence</a:t>
            </a:r>
          </a:p>
        </p:txBody>
      </p:sp>
      <p:sp>
        <p:nvSpPr>
          <p:cNvPr id="186" name="Shape 186"/>
          <p:cNvSpPr txBox="1"/>
          <p:nvPr>
            <p:ph idx="2" type="body"/>
          </p:nvPr>
        </p:nvSpPr>
        <p:spPr>
          <a:xfrm>
            <a:off x="4973850" y="768825"/>
            <a:ext cx="3837000" cy="3880800"/>
          </a:xfrm>
          <a:prstGeom prst="rect">
            <a:avLst/>
          </a:prstGeom>
        </p:spPr>
        <p:txBody>
          <a:bodyPr anchorCtr="0" anchor="ctr" bIns="91425" lIns="91425" rIns="91425" wrap="square" tIns="91425">
            <a:noAutofit/>
          </a:bodyPr>
          <a:lstStyle/>
          <a:p>
            <a:pPr lvl="0">
              <a:spcBef>
                <a:spcPts val="0"/>
              </a:spcBef>
              <a:buNone/>
            </a:pPr>
            <a:r>
              <a:rPr lang="en"/>
              <a:t>The missing element in inherently narrative media (comics and film) as opposed to interactive media (videogames and virtual reality) is the </a:t>
            </a:r>
            <a:r>
              <a:rPr lang="en">
                <a:solidFill>
                  <a:schemeClr val="accent6"/>
                </a:solidFill>
              </a:rPr>
              <a:t>physical body</a:t>
            </a:r>
            <a:r>
              <a:rPr lang="en"/>
              <a:t>.</a:t>
            </a:r>
          </a:p>
          <a:p>
            <a:pPr lvl="0">
              <a:spcBef>
                <a:spcPts val="0"/>
              </a:spcBef>
              <a:buNone/>
            </a:pPr>
            <a:r>
              <a:rPr lang="en">
                <a:solidFill>
                  <a:schemeClr val="accent6"/>
                </a:solidFill>
              </a:rPr>
              <a:t>Transportation</a:t>
            </a:r>
            <a:r>
              <a:rPr lang="en"/>
              <a:t> and </a:t>
            </a:r>
            <a:r>
              <a:rPr lang="en">
                <a:solidFill>
                  <a:schemeClr val="accent6"/>
                </a:solidFill>
              </a:rPr>
              <a:t>perceptual immersion</a:t>
            </a:r>
            <a:r>
              <a:rPr lang="en"/>
              <a:t>, two key components of the telepresence experience, presume the existence of a body to be transported and immersed.</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p:nvPr/>
        </p:nvSpPr>
        <p:spPr>
          <a:xfrm>
            <a:off x="0" y="0"/>
            <a:ext cx="9161100" cy="24846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92" name="Shape 192"/>
          <p:cNvSpPr txBox="1"/>
          <p:nvPr>
            <p:ph idx="4294967295" type="title"/>
          </p:nvPr>
        </p:nvSpPr>
        <p:spPr>
          <a:xfrm>
            <a:off x="311700" y="590150"/>
            <a:ext cx="8520600" cy="733500"/>
          </a:xfrm>
          <a:prstGeom prst="rect">
            <a:avLst/>
          </a:prstGeom>
        </p:spPr>
        <p:txBody>
          <a:bodyPr anchorCtr="0" anchor="b" bIns="91425" lIns="91425" rIns="91425" wrap="square" tIns="91425">
            <a:noAutofit/>
          </a:bodyPr>
          <a:lstStyle/>
          <a:p>
            <a:pPr lvl="0" algn="ctr">
              <a:spcBef>
                <a:spcPts val="0"/>
              </a:spcBef>
              <a:buNone/>
            </a:pPr>
            <a:r>
              <a:rPr lang="en">
                <a:solidFill>
                  <a:schemeClr val="accent1"/>
                </a:solidFill>
              </a:rPr>
              <a:t>Thank you!</a:t>
            </a:r>
          </a:p>
        </p:txBody>
      </p:sp>
      <p:grpSp>
        <p:nvGrpSpPr>
          <p:cNvPr id="193" name="Shape 193"/>
          <p:cNvGrpSpPr/>
          <p:nvPr/>
        </p:nvGrpSpPr>
        <p:grpSpPr>
          <a:xfrm>
            <a:off x="1211307" y="1705030"/>
            <a:ext cx="1233485" cy="1233485"/>
            <a:chOff x="1700550" y="1498632"/>
            <a:chExt cx="1053900" cy="1053900"/>
          </a:xfrm>
        </p:grpSpPr>
        <p:sp>
          <p:nvSpPr>
            <p:cNvPr id="194" name="Shape 194"/>
            <p:cNvSpPr/>
            <p:nvPr/>
          </p:nvSpPr>
          <p:spPr>
            <a:xfrm>
              <a:off x="1700550" y="1498632"/>
              <a:ext cx="1053900" cy="1053900"/>
            </a:xfrm>
            <a:prstGeom prst="ellips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95" name="Shape 195"/>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grpSp>
      <p:grpSp>
        <p:nvGrpSpPr>
          <p:cNvPr id="196" name="Shape 196"/>
          <p:cNvGrpSpPr/>
          <p:nvPr/>
        </p:nvGrpSpPr>
        <p:grpSpPr>
          <a:xfrm>
            <a:off x="2583323" y="1705030"/>
            <a:ext cx="1233485" cy="1233485"/>
            <a:chOff x="2872812" y="1498619"/>
            <a:chExt cx="1053900" cy="1053900"/>
          </a:xfrm>
        </p:grpSpPr>
        <p:sp>
          <p:nvSpPr>
            <p:cNvPr id="197" name="Shape 197"/>
            <p:cNvSpPr/>
            <p:nvPr/>
          </p:nvSpPr>
          <p:spPr>
            <a:xfrm>
              <a:off x="2872812" y="1498619"/>
              <a:ext cx="1053900" cy="1053900"/>
            </a:xfrm>
            <a:prstGeom prst="ellips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98" name="Shape 198"/>
            <p:cNvSpPr/>
            <p:nvPr/>
          </p:nvSpPr>
          <p:spPr>
            <a:xfrm>
              <a:off x="3128712" y="1729418"/>
              <a:ext cx="542100" cy="515400"/>
            </a:xfrm>
            <a:prstGeom prst="star5">
              <a:avLst>
                <a:gd fmla="val 19098" name="adj"/>
                <a:gd fmla="val 105146" name="hf"/>
                <a:gd fmla="val 110557" name="vf"/>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grpSp>
      <p:grpSp>
        <p:nvGrpSpPr>
          <p:cNvPr id="199" name="Shape 199"/>
          <p:cNvGrpSpPr/>
          <p:nvPr/>
        </p:nvGrpSpPr>
        <p:grpSpPr>
          <a:xfrm>
            <a:off x="3955309" y="1705030"/>
            <a:ext cx="1233485" cy="1233485"/>
            <a:chOff x="4045050" y="1484544"/>
            <a:chExt cx="1053900" cy="1053900"/>
          </a:xfrm>
        </p:grpSpPr>
        <p:sp>
          <p:nvSpPr>
            <p:cNvPr id="200" name="Shape 200"/>
            <p:cNvSpPr/>
            <p:nvPr/>
          </p:nvSpPr>
          <p:spPr>
            <a:xfrm>
              <a:off x="4045050" y="1484544"/>
              <a:ext cx="1053900" cy="1053900"/>
            </a:xfrm>
            <a:prstGeom prst="ellips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01" name="Shape 201"/>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grpSp>
      <p:grpSp>
        <p:nvGrpSpPr>
          <p:cNvPr id="202" name="Shape 202"/>
          <p:cNvGrpSpPr/>
          <p:nvPr/>
        </p:nvGrpSpPr>
        <p:grpSpPr>
          <a:xfrm>
            <a:off x="5327311" y="1705030"/>
            <a:ext cx="1233485" cy="1233485"/>
            <a:chOff x="5217300" y="1498632"/>
            <a:chExt cx="1053900" cy="1053900"/>
          </a:xfrm>
        </p:grpSpPr>
        <p:sp>
          <p:nvSpPr>
            <p:cNvPr id="203" name="Shape 203"/>
            <p:cNvSpPr/>
            <p:nvPr/>
          </p:nvSpPr>
          <p:spPr>
            <a:xfrm>
              <a:off x="5217300" y="1498632"/>
              <a:ext cx="1053900" cy="1053900"/>
            </a:xfrm>
            <a:prstGeom prst="ellips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04" name="Shape 204"/>
            <p:cNvSpPr/>
            <p:nvPr/>
          </p:nvSpPr>
          <p:spPr>
            <a:xfrm>
              <a:off x="5473200" y="1729430"/>
              <a:ext cx="542100" cy="515400"/>
            </a:xfrm>
            <a:prstGeom prst="star5">
              <a:avLst>
                <a:gd fmla="val 19098" name="adj"/>
                <a:gd fmla="val 105146" name="hf"/>
                <a:gd fmla="val 110557" name="vf"/>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grpSp>
      <p:grpSp>
        <p:nvGrpSpPr>
          <p:cNvPr id="205" name="Shape 205"/>
          <p:cNvGrpSpPr/>
          <p:nvPr/>
        </p:nvGrpSpPr>
        <p:grpSpPr>
          <a:xfrm>
            <a:off x="6699312" y="1705030"/>
            <a:ext cx="1233485" cy="1233485"/>
            <a:chOff x="6389550" y="1498632"/>
            <a:chExt cx="1053900" cy="1053900"/>
          </a:xfrm>
        </p:grpSpPr>
        <p:sp>
          <p:nvSpPr>
            <p:cNvPr id="206" name="Shape 206"/>
            <p:cNvSpPr/>
            <p:nvPr/>
          </p:nvSpPr>
          <p:spPr>
            <a:xfrm>
              <a:off x="6389550" y="1498632"/>
              <a:ext cx="1053900" cy="1053900"/>
            </a:xfrm>
            <a:prstGeom prst="ellips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07" name="Shape 207"/>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208" name="Shape 208"/>
          <p:cNvSpPr txBox="1"/>
          <p:nvPr>
            <p:ph idx="4294967295" type="body"/>
          </p:nvPr>
        </p:nvSpPr>
        <p:spPr>
          <a:xfrm>
            <a:off x="311700" y="3198825"/>
            <a:ext cx="8520600" cy="1609800"/>
          </a:xfrm>
          <a:prstGeom prst="rect">
            <a:avLst/>
          </a:prstGeom>
        </p:spPr>
        <p:txBody>
          <a:bodyPr anchorCtr="0" anchor="t" bIns="91425" lIns="91425" rIns="91425" wrap="square" tIns="91425">
            <a:noAutofit/>
          </a:bodyPr>
          <a:lstStyle/>
          <a:p>
            <a:pPr lvl="0" algn="ctr">
              <a:spcBef>
                <a:spcPts val="0"/>
              </a:spcBef>
              <a:buNone/>
            </a:pPr>
            <a:r>
              <a:rPr lang="en" sz="2400"/>
              <a:t>Thoughts and comments</a:t>
            </a:r>
            <a:r>
              <a:rPr lang="en" sz="2400"/>
              <a:t>? </a:t>
            </a:r>
          </a:p>
        </p:txBody>
      </p:sp>
      <p:sp>
        <p:nvSpPr>
          <p:cNvPr id="209" name="Shape 209"/>
          <p:cNvSpPr/>
          <p:nvPr/>
        </p:nvSpPr>
        <p:spPr>
          <a:xfrm>
            <a:off x="4254793" y="1959582"/>
            <a:ext cx="634500" cy="603300"/>
          </a:xfrm>
          <a:prstGeom prst="star5">
            <a:avLst>
              <a:gd fmla="val 19098" name="adj"/>
              <a:gd fmla="val 105146" name="hf"/>
              <a:gd fmla="val 110557" name="vf"/>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10" name="Shape 210"/>
          <p:cNvSpPr/>
          <p:nvPr/>
        </p:nvSpPr>
        <p:spPr>
          <a:xfrm>
            <a:off x="1510818" y="1959582"/>
            <a:ext cx="634500" cy="603300"/>
          </a:xfrm>
          <a:prstGeom prst="star5">
            <a:avLst>
              <a:gd fmla="val 19098" name="adj"/>
              <a:gd fmla="val 105146" name="hf"/>
              <a:gd fmla="val 110557" name="vf"/>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11" name="Shape 211"/>
          <p:cNvSpPr/>
          <p:nvPr/>
        </p:nvSpPr>
        <p:spPr>
          <a:xfrm>
            <a:off x="5626793" y="1959594"/>
            <a:ext cx="634500" cy="603300"/>
          </a:xfrm>
          <a:prstGeom prst="star5">
            <a:avLst>
              <a:gd fmla="val 19098" name="adj"/>
              <a:gd fmla="val 105146" name="hf"/>
              <a:gd fmla="val 110557" name="vf"/>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12" name="Shape 212"/>
          <p:cNvSpPr/>
          <p:nvPr/>
        </p:nvSpPr>
        <p:spPr>
          <a:xfrm>
            <a:off x="2882793" y="1959594"/>
            <a:ext cx="634500" cy="603300"/>
          </a:xfrm>
          <a:prstGeom prst="star5">
            <a:avLst>
              <a:gd fmla="val 19098" name="adj"/>
              <a:gd fmla="val 105146" name="hf"/>
              <a:gd fmla="val 110557" name="vf"/>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1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idx="4294967295" type="title"/>
          </p:nvPr>
        </p:nvSpPr>
        <p:spPr>
          <a:xfrm>
            <a:off x="311700" y="372500"/>
            <a:ext cx="8520600" cy="733500"/>
          </a:xfrm>
          <a:prstGeom prst="rect">
            <a:avLst/>
          </a:prstGeom>
        </p:spPr>
        <p:txBody>
          <a:bodyPr anchorCtr="0" anchor="b" bIns="91425" lIns="91425" rIns="91425" wrap="square" tIns="91425">
            <a:noAutofit/>
          </a:bodyPr>
          <a:lstStyle/>
          <a:p>
            <a:pPr lvl="0">
              <a:spcBef>
                <a:spcPts val="0"/>
              </a:spcBef>
              <a:buNone/>
            </a:pPr>
            <a:r>
              <a:rPr lang="en"/>
              <a:t>Types of comic-to-film adaptations</a:t>
            </a:r>
          </a:p>
        </p:txBody>
      </p:sp>
      <p:sp>
        <p:nvSpPr>
          <p:cNvPr id="70" name="Shape 70"/>
          <p:cNvSpPr txBox="1"/>
          <p:nvPr>
            <p:ph idx="4294967295" type="body"/>
          </p:nvPr>
        </p:nvSpPr>
        <p:spPr>
          <a:xfrm>
            <a:off x="311700" y="1195200"/>
            <a:ext cx="4394400" cy="524400"/>
          </a:xfrm>
          <a:prstGeom prst="rect">
            <a:avLst/>
          </a:prstGeom>
        </p:spPr>
        <p:txBody>
          <a:bodyPr anchorCtr="0" anchor="t" bIns="91425" lIns="91425" rIns="91425" wrap="square" tIns="91425">
            <a:noAutofit/>
          </a:bodyPr>
          <a:lstStyle/>
          <a:p>
            <a:pPr lvl="0">
              <a:spcBef>
                <a:spcPts val="0"/>
              </a:spcBef>
              <a:buNone/>
            </a:pPr>
            <a:r>
              <a:rPr lang="en" sz="2400">
                <a:solidFill>
                  <a:schemeClr val="accent5"/>
                </a:solidFill>
              </a:rPr>
              <a:t>Structural adaptation</a:t>
            </a:r>
          </a:p>
        </p:txBody>
      </p:sp>
      <p:cxnSp>
        <p:nvCxnSpPr>
          <p:cNvPr id="71" name="Shape 71"/>
          <p:cNvCxnSpPr/>
          <p:nvPr/>
        </p:nvCxnSpPr>
        <p:spPr>
          <a:xfrm>
            <a:off x="418675" y="1811883"/>
            <a:ext cx="270900" cy="0"/>
          </a:xfrm>
          <a:prstGeom prst="straightConnector1">
            <a:avLst/>
          </a:prstGeom>
          <a:noFill/>
          <a:ln cap="flat" cmpd="sng" w="9525">
            <a:solidFill>
              <a:schemeClr val="lt2"/>
            </a:solidFill>
            <a:prstDash val="solid"/>
            <a:round/>
            <a:headEnd len="med" w="med" type="none"/>
            <a:tailEnd len="med" w="med" type="none"/>
          </a:ln>
        </p:spPr>
      </p:cxnSp>
      <p:sp>
        <p:nvSpPr>
          <p:cNvPr id="72" name="Shape 72"/>
          <p:cNvSpPr txBox="1"/>
          <p:nvPr>
            <p:ph idx="4294967295" type="body"/>
          </p:nvPr>
        </p:nvSpPr>
        <p:spPr>
          <a:xfrm>
            <a:off x="311700" y="1916330"/>
            <a:ext cx="3853200" cy="2753100"/>
          </a:xfrm>
          <a:prstGeom prst="rect">
            <a:avLst/>
          </a:prstGeom>
        </p:spPr>
        <p:txBody>
          <a:bodyPr anchorCtr="0" anchor="t" bIns="91425" lIns="91425" rIns="91425" wrap="square" tIns="91425">
            <a:noAutofit/>
          </a:bodyPr>
          <a:lstStyle/>
          <a:p>
            <a:pPr lvl="0">
              <a:spcBef>
                <a:spcPts val="0"/>
              </a:spcBef>
              <a:buNone/>
            </a:pPr>
            <a:r>
              <a:rPr lang="en"/>
              <a:t>It </a:t>
            </a:r>
            <a:r>
              <a:rPr lang="en">
                <a:solidFill>
                  <a:srgbClr val="FFFFFF"/>
                </a:solidFill>
              </a:rPr>
              <a:t>features</a:t>
            </a:r>
            <a:r>
              <a:rPr lang="en"/>
              <a:t> an almost </a:t>
            </a:r>
            <a:r>
              <a:rPr lang="en">
                <a:solidFill>
                  <a:schemeClr val="accent6"/>
                </a:solidFill>
              </a:rPr>
              <a:t>precise correspondence</a:t>
            </a:r>
            <a:r>
              <a:rPr lang="en"/>
              <a:t> of </a:t>
            </a:r>
            <a:r>
              <a:rPr lang="en">
                <a:solidFill>
                  <a:schemeClr val="accent6"/>
                </a:solidFill>
              </a:rPr>
              <a:t>narrative events</a:t>
            </a:r>
            <a:r>
              <a:rPr lang="en"/>
              <a:t> between comic source and film adaptation.</a:t>
            </a:r>
          </a:p>
        </p:txBody>
      </p:sp>
      <p:sp>
        <p:nvSpPr>
          <p:cNvPr id="73" name="Shape 73"/>
          <p:cNvSpPr txBox="1"/>
          <p:nvPr>
            <p:ph idx="4294967295" type="body"/>
          </p:nvPr>
        </p:nvSpPr>
        <p:spPr>
          <a:xfrm>
            <a:off x="4905750" y="1201619"/>
            <a:ext cx="3853200" cy="524400"/>
          </a:xfrm>
          <a:prstGeom prst="rect">
            <a:avLst/>
          </a:prstGeom>
        </p:spPr>
        <p:txBody>
          <a:bodyPr anchorCtr="0" anchor="t" bIns="91425" lIns="91425" rIns="91425" wrap="square" tIns="91425">
            <a:noAutofit/>
          </a:bodyPr>
          <a:lstStyle/>
          <a:p>
            <a:pPr lvl="0">
              <a:spcBef>
                <a:spcPts val="0"/>
              </a:spcBef>
              <a:buNone/>
            </a:pPr>
            <a:r>
              <a:rPr lang="en" sz="2400">
                <a:solidFill>
                  <a:schemeClr val="accent5"/>
                </a:solidFill>
              </a:rPr>
              <a:t>Thematic adaptation</a:t>
            </a:r>
          </a:p>
        </p:txBody>
      </p:sp>
      <p:cxnSp>
        <p:nvCxnSpPr>
          <p:cNvPr id="74" name="Shape 74"/>
          <p:cNvCxnSpPr/>
          <p:nvPr/>
        </p:nvCxnSpPr>
        <p:spPr>
          <a:xfrm>
            <a:off x="5012725" y="1811883"/>
            <a:ext cx="270900" cy="0"/>
          </a:xfrm>
          <a:prstGeom prst="straightConnector1">
            <a:avLst/>
          </a:prstGeom>
          <a:noFill/>
          <a:ln cap="flat" cmpd="sng" w="9525">
            <a:solidFill>
              <a:schemeClr val="lt2"/>
            </a:solidFill>
            <a:prstDash val="solid"/>
            <a:round/>
            <a:headEnd len="med" w="med" type="none"/>
            <a:tailEnd len="med" w="med" type="none"/>
          </a:ln>
        </p:spPr>
      </p:cxnSp>
      <p:sp>
        <p:nvSpPr>
          <p:cNvPr id="75" name="Shape 75"/>
          <p:cNvSpPr txBox="1"/>
          <p:nvPr>
            <p:ph idx="4294967295" type="body"/>
          </p:nvPr>
        </p:nvSpPr>
        <p:spPr>
          <a:xfrm>
            <a:off x="4905750" y="1916330"/>
            <a:ext cx="3853200" cy="2753100"/>
          </a:xfrm>
          <a:prstGeom prst="rect">
            <a:avLst/>
          </a:prstGeom>
        </p:spPr>
        <p:txBody>
          <a:bodyPr anchorCtr="0" anchor="t" bIns="91425" lIns="91425" rIns="91425" wrap="square" tIns="91425">
            <a:noAutofit/>
          </a:bodyPr>
          <a:lstStyle/>
          <a:p>
            <a:pPr lvl="0">
              <a:spcBef>
                <a:spcPts val="0"/>
              </a:spcBef>
              <a:buNone/>
            </a:pPr>
            <a:r>
              <a:rPr lang="en">
                <a:solidFill>
                  <a:srgbClr val="FFFFFF"/>
                </a:solidFill>
              </a:rPr>
              <a:t>It </a:t>
            </a:r>
            <a:r>
              <a:rPr lang="en"/>
              <a:t>has no relationship of narrative structure to the comic source, but retains thematic elements in the form of </a:t>
            </a:r>
            <a:r>
              <a:rPr lang="en">
                <a:solidFill>
                  <a:schemeClr val="accent6"/>
                </a:solidFill>
              </a:rPr>
              <a:t>key conflicts</a:t>
            </a:r>
            <a:r>
              <a:rPr lang="en"/>
              <a:t> and </a:t>
            </a:r>
            <a:r>
              <a:rPr lang="en">
                <a:solidFill>
                  <a:schemeClr val="accent6"/>
                </a:solidFill>
              </a:rPr>
              <a:t>characters</a:t>
            </a:r>
            <a:r>
              <a:rPr lang="en"/>
              <a: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idx="2" type="body"/>
          </p:nvPr>
        </p:nvSpPr>
        <p:spPr>
          <a:xfrm>
            <a:off x="4825050" y="591750"/>
            <a:ext cx="3881100" cy="3960000"/>
          </a:xfrm>
          <a:prstGeom prst="rect">
            <a:avLst/>
          </a:prstGeom>
        </p:spPr>
        <p:txBody>
          <a:bodyPr anchorCtr="0" anchor="ctr" bIns="91425" lIns="91425" rIns="91425" wrap="square" tIns="91425">
            <a:noAutofit/>
          </a:bodyPr>
          <a:lstStyle/>
          <a:p>
            <a:pPr lvl="0">
              <a:spcBef>
                <a:spcPts val="0"/>
              </a:spcBef>
              <a:buNone/>
            </a:pPr>
            <a:r>
              <a:rPr lang="en"/>
              <a:t>Comics functions like a code.</a:t>
            </a:r>
          </a:p>
          <a:p>
            <a:pPr indent="-317500" lvl="0" marL="457200" rtl="0">
              <a:spcBef>
                <a:spcPts val="0"/>
              </a:spcBef>
              <a:spcAft>
                <a:spcPts val="0"/>
              </a:spcAft>
              <a:buSzPct val="100000"/>
              <a:buChar char="-"/>
            </a:pPr>
            <a:r>
              <a:rPr lang="en" sz="1400"/>
              <a:t>reality approximation</a:t>
            </a:r>
          </a:p>
          <a:p>
            <a:pPr indent="-317500" lvl="0" marL="457200" rtl="0">
              <a:spcBef>
                <a:spcPts val="0"/>
              </a:spcBef>
              <a:buSzPct val="100000"/>
              <a:buChar char="-"/>
            </a:pPr>
            <a:r>
              <a:rPr lang="en" sz="1400"/>
              <a:t>“</a:t>
            </a:r>
            <a:r>
              <a:rPr lang="en" sz="1400"/>
              <a:t>the interaction between the larger signs of the frame, the page, and the entire work within the context of “social reality” </a:t>
            </a:r>
            <a:r>
              <a:rPr lang="en" sz="1200"/>
              <a:t>(Magnussen, 2000, p. 195)</a:t>
            </a:r>
          </a:p>
        </p:txBody>
      </p:sp>
      <p:sp>
        <p:nvSpPr>
          <p:cNvPr id="81" name="Shape 81"/>
          <p:cNvSpPr txBox="1"/>
          <p:nvPr>
            <p:ph type="title"/>
          </p:nvPr>
        </p:nvSpPr>
        <p:spPr>
          <a:xfrm>
            <a:off x="265500" y="1818600"/>
            <a:ext cx="4045200" cy="1506300"/>
          </a:xfrm>
          <a:prstGeom prst="rect">
            <a:avLst/>
          </a:prstGeom>
        </p:spPr>
        <p:txBody>
          <a:bodyPr anchorCtr="0" anchor="ctr" bIns="91425" lIns="91425" rIns="91425" wrap="square" tIns="91425">
            <a:noAutofit/>
          </a:bodyPr>
          <a:lstStyle/>
          <a:p>
            <a:pPr lvl="0" algn="l">
              <a:spcBef>
                <a:spcPts val="0"/>
              </a:spcBef>
              <a:buNone/>
            </a:pPr>
            <a:r>
              <a:rPr lang="en"/>
              <a:t>Telepresence in comics</a:t>
            </a:r>
          </a:p>
        </p:txBody>
      </p:sp>
      <p:pic>
        <p:nvPicPr>
          <p:cNvPr id="82" name="Shape 82"/>
          <p:cNvPicPr preferRelativeResize="0"/>
          <p:nvPr/>
        </p:nvPicPr>
        <p:blipFill>
          <a:blip r:embed="rId3">
            <a:alphaModFix/>
          </a:blip>
          <a:stretch>
            <a:fillRect/>
          </a:stretch>
        </p:blipFill>
        <p:spPr>
          <a:xfrm>
            <a:off x="7457850" y="3545025"/>
            <a:ext cx="1248299" cy="967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387900" y="1411475"/>
            <a:ext cx="8368200" cy="1538400"/>
          </a:xfrm>
          <a:prstGeom prst="rect">
            <a:avLst/>
          </a:prstGeom>
        </p:spPr>
        <p:txBody>
          <a:bodyPr anchorCtr="0" anchor="ctr" bIns="91425" lIns="91425" rIns="91425" wrap="square" tIns="91425">
            <a:noAutofit/>
          </a:bodyPr>
          <a:lstStyle/>
          <a:p>
            <a:pPr lvl="0">
              <a:spcBef>
                <a:spcPts val="0"/>
              </a:spcBef>
              <a:buNone/>
            </a:pPr>
            <a:r>
              <a:rPr lang="en" sz="3600">
                <a:solidFill>
                  <a:schemeClr val="accent2"/>
                </a:solidFill>
              </a:rPr>
              <a:t>“</a:t>
            </a:r>
            <a:r>
              <a:rPr lang="en" sz="3600">
                <a:solidFill>
                  <a:schemeClr val="accent2"/>
                </a:solidFill>
              </a:rPr>
              <a:t>Illusion of nonmediation”</a:t>
            </a:r>
          </a:p>
        </p:txBody>
      </p:sp>
      <p:sp>
        <p:nvSpPr>
          <p:cNvPr id="88" name="Shape 88"/>
          <p:cNvSpPr txBox="1"/>
          <p:nvPr>
            <p:ph idx="1" type="body"/>
          </p:nvPr>
        </p:nvSpPr>
        <p:spPr>
          <a:xfrm>
            <a:off x="387900" y="2579100"/>
            <a:ext cx="8368200" cy="2151300"/>
          </a:xfrm>
          <a:prstGeom prst="rect">
            <a:avLst/>
          </a:prstGeom>
        </p:spPr>
        <p:txBody>
          <a:bodyPr anchorCtr="0" anchor="t" bIns="91425" lIns="91425" rIns="91425" wrap="square" tIns="91425">
            <a:noAutofit/>
          </a:bodyPr>
          <a:lstStyle/>
          <a:p>
            <a:pPr indent="457200" lvl="0" rtl="0" algn="l">
              <a:spcBef>
                <a:spcPts val="0"/>
              </a:spcBef>
              <a:buNone/>
            </a:pPr>
            <a:r>
              <a:t/>
            </a:r>
            <a:endParaRPr>
              <a:solidFill>
                <a:schemeClr val="dk2"/>
              </a:solidFill>
            </a:endParaRPr>
          </a:p>
          <a:p>
            <a:pPr indent="-330200" lvl="0" marL="457200" rtl="0" algn="l">
              <a:spcBef>
                <a:spcPts val="0"/>
              </a:spcBef>
              <a:spcAft>
                <a:spcPts val="0"/>
              </a:spcAft>
              <a:buClr>
                <a:schemeClr val="dk2"/>
              </a:buClr>
              <a:buSzPct val="100000"/>
              <a:buChar char="-"/>
            </a:pPr>
            <a:r>
              <a:rPr lang="en" sz="1600">
                <a:solidFill>
                  <a:schemeClr val="dk2"/>
                </a:solidFill>
              </a:rPr>
              <a:t>"comics are a representational art form devoted to the emulation of real experience" (Eisner, 1985, p. 91). </a:t>
            </a:r>
          </a:p>
          <a:p>
            <a:pPr indent="-330200" lvl="0" marL="457200" rtl="0" algn="l">
              <a:spcBef>
                <a:spcPts val="0"/>
              </a:spcBef>
              <a:spcAft>
                <a:spcPts val="0"/>
              </a:spcAft>
              <a:buClr>
                <a:schemeClr val="dk2"/>
              </a:buClr>
              <a:buSzPct val="100000"/>
              <a:buChar char="-"/>
            </a:pPr>
            <a:r>
              <a:rPr lang="en" sz="1600">
                <a:solidFill>
                  <a:schemeClr val="dk2"/>
                </a:solidFill>
              </a:rPr>
              <a:t>"The cartoon is the result of exaggeration and simplification" (Eisner, 1985, p. 151).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265500" y="1209075"/>
            <a:ext cx="4045200" cy="1506300"/>
          </a:xfrm>
          <a:prstGeom prst="rect">
            <a:avLst/>
          </a:prstGeom>
        </p:spPr>
        <p:txBody>
          <a:bodyPr anchorCtr="0" anchor="b" bIns="91425" lIns="91425" rIns="91425" wrap="square" tIns="91425">
            <a:noAutofit/>
          </a:bodyPr>
          <a:lstStyle/>
          <a:p>
            <a:pPr indent="0" lvl="0" marL="0" marR="0" rtl="0" algn="l">
              <a:lnSpc>
                <a:spcPct val="100000"/>
              </a:lnSpc>
              <a:spcBef>
                <a:spcPts val="0"/>
              </a:spcBef>
              <a:spcAft>
                <a:spcPts val="0"/>
              </a:spcAft>
              <a:buNone/>
            </a:pPr>
            <a:r>
              <a:rPr lang="en"/>
              <a:t>Disguising</a:t>
            </a:r>
            <a:r>
              <a:rPr b="1" i="1" lang="en" sz="1000">
                <a:solidFill>
                  <a:srgbClr val="FFFFFF"/>
                </a:solidFill>
                <a:latin typeface="Times New Roman"/>
                <a:ea typeface="Times New Roman"/>
                <a:cs typeface="Times New Roman"/>
                <a:sym typeface="Times New Roman"/>
              </a:rPr>
              <a:t> </a:t>
            </a:r>
            <a:r>
              <a:rPr lang="en"/>
              <a:t>Conventions</a:t>
            </a:r>
            <a:r>
              <a:rPr b="1" i="1" lang="en" sz="1000">
                <a:solidFill>
                  <a:srgbClr val="FFFFFF"/>
                </a:solidFill>
                <a:latin typeface="Times New Roman"/>
                <a:ea typeface="Times New Roman"/>
                <a:cs typeface="Times New Roman"/>
                <a:sym typeface="Times New Roman"/>
              </a:rPr>
              <a:t> </a:t>
            </a:r>
          </a:p>
        </p:txBody>
      </p:sp>
      <p:sp>
        <p:nvSpPr>
          <p:cNvPr id="94" name="Shape 94"/>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algn="l">
              <a:spcBef>
                <a:spcPts val="0"/>
              </a:spcBef>
              <a:buNone/>
            </a:pPr>
            <a:r>
              <a:rPr lang="en"/>
              <a:t>word balloons and panels</a:t>
            </a:r>
          </a:p>
        </p:txBody>
      </p:sp>
      <p:sp>
        <p:nvSpPr>
          <p:cNvPr id="95" name="Shape 95"/>
          <p:cNvSpPr txBox="1"/>
          <p:nvPr/>
        </p:nvSpPr>
        <p:spPr>
          <a:xfrm>
            <a:off x="4536350" y="893550"/>
            <a:ext cx="3574200" cy="3593700"/>
          </a:xfrm>
          <a:prstGeom prst="rect">
            <a:avLst/>
          </a:prstGeom>
          <a:noFill/>
          <a:ln>
            <a:noFill/>
          </a:ln>
        </p:spPr>
        <p:txBody>
          <a:bodyPr anchorCtr="0" anchor="b" bIns="91425" lIns="91425" rIns="91425" wrap="square" tIns="91425">
            <a:noAutofit/>
          </a:bodyPr>
          <a:lstStyle/>
          <a:p>
            <a:pPr indent="-342900" lvl="0" marL="457200" marR="0" rtl="0" algn="l">
              <a:lnSpc>
                <a:spcPct val="115000"/>
              </a:lnSpc>
              <a:spcBef>
                <a:spcPts val="0"/>
              </a:spcBef>
              <a:spcAft>
                <a:spcPts val="1000"/>
              </a:spcAft>
              <a:buClr>
                <a:schemeClr val="dk1"/>
              </a:buClr>
              <a:buSzPct val="100000"/>
              <a:buFont typeface="Roboto"/>
              <a:buChar char="-"/>
            </a:pPr>
            <a:r>
              <a:rPr lang="en" sz="1800">
                <a:solidFill>
                  <a:schemeClr val="dk1"/>
                </a:solidFill>
                <a:latin typeface="Roboto"/>
                <a:ea typeface="Roboto"/>
                <a:cs typeface="Roboto"/>
                <a:sym typeface="Roboto"/>
              </a:rPr>
              <a:t>"The panel acts as a sort of general indicator that time or space is being divided" </a:t>
            </a:r>
            <a:r>
              <a:rPr lang="en">
                <a:solidFill>
                  <a:schemeClr val="dk1"/>
                </a:solidFill>
                <a:latin typeface="Roboto"/>
                <a:ea typeface="Roboto"/>
                <a:cs typeface="Roboto"/>
                <a:sym typeface="Roboto"/>
              </a:rPr>
              <a:t>(McCloud, 1993, p. 99).</a:t>
            </a:r>
          </a:p>
          <a:p>
            <a:pPr indent="-342900" lvl="0" marL="457200" marR="0" rtl="0" algn="l">
              <a:lnSpc>
                <a:spcPct val="115000"/>
              </a:lnSpc>
              <a:spcBef>
                <a:spcPts val="0"/>
              </a:spcBef>
              <a:spcAft>
                <a:spcPts val="1600"/>
              </a:spcAft>
              <a:buClr>
                <a:schemeClr val="dk1"/>
              </a:buClr>
              <a:buSzPct val="100000"/>
              <a:buFont typeface="Roboto"/>
              <a:buChar char="-"/>
            </a:pPr>
            <a:r>
              <a:rPr lang="en" sz="1800">
                <a:solidFill>
                  <a:schemeClr val="dk1"/>
                </a:solidFill>
                <a:latin typeface="Roboto"/>
                <a:ea typeface="Roboto"/>
                <a:cs typeface="Roboto"/>
                <a:sym typeface="Roboto"/>
              </a:rPr>
              <a:t>Panels "establishes the position of the reader in relation to the scene and indicates the duration of the event" </a:t>
            </a:r>
            <a:r>
              <a:rPr lang="en">
                <a:solidFill>
                  <a:schemeClr val="dk1"/>
                </a:solidFill>
                <a:latin typeface="Roboto"/>
                <a:ea typeface="Roboto"/>
                <a:cs typeface="Roboto"/>
                <a:sym typeface="Roboto"/>
              </a:rPr>
              <a:t>(Eisner, 1985, p. 28)</a:t>
            </a:r>
            <a:r>
              <a:rPr lang="en" sz="1800">
                <a:solidFill>
                  <a:schemeClr val="dk1"/>
                </a:solidFill>
                <a:latin typeface="Roboto"/>
                <a:ea typeface="Roboto"/>
                <a:cs typeface="Roboto"/>
                <a:sym typeface="Roboto"/>
              </a:rPr>
              <a:t>.</a:t>
            </a:r>
          </a:p>
        </p:txBody>
      </p:sp>
      <p:pic>
        <p:nvPicPr>
          <p:cNvPr id="96" name="Shape 96"/>
          <p:cNvPicPr preferRelativeResize="0"/>
          <p:nvPr/>
        </p:nvPicPr>
        <p:blipFill>
          <a:blip r:embed="rId3">
            <a:alphaModFix/>
          </a:blip>
          <a:stretch>
            <a:fillRect/>
          </a:stretch>
        </p:blipFill>
        <p:spPr>
          <a:xfrm>
            <a:off x="5010138" y="450773"/>
            <a:ext cx="3903575" cy="3833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00" name="Shape 100"/>
        <p:cNvGrpSpPr/>
        <p:nvPr/>
      </p:nvGrpSpPr>
      <p:grpSpPr>
        <a:xfrm>
          <a:off x="0" y="0"/>
          <a:ext cx="0" cy="0"/>
          <a:chOff x="0" y="0"/>
          <a:chExt cx="0" cy="0"/>
        </a:xfrm>
      </p:grpSpPr>
      <p:sp>
        <p:nvSpPr>
          <p:cNvPr id="101" name="Shape 101"/>
          <p:cNvSpPr txBox="1"/>
          <p:nvPr>
            <p:ph type="title"/>
          </p:nvPr>
        </p:nvSpPr>
        <p:spPr>
          <a:xfrm>
            <a:off x="322775" y="430075"/>
            <a:ext cx="4045200" cy="669600"/>
          </a:xfrm>
          <a:prstGeom prst="rect">
            <a:avLst/>
          </a:prstGeom>
        </p:spPr>
        <p:txBody>
          <a:bodyPr anchorCtr="0" anchor="t" bIns="91425" lIns="91425" rIns="91425" wrap="square" tIns="91425">
            <a:noAutofit/>
          </a:bodyPr>
          <a:lstStyle/>
          <a:p>
            <a:pPr lvl="0" rtl="0" algn="l">
              <a:spcBef>
                <a:spcPts val="0"/>
              </a:spcBef>
              <a:buNone/>
            </a:pPr>
            <a:r>
              <a:rPr lang="en" sz="3000">
                <a:solidFill>
                  <a:schemeClr val="accent2"/>
                </a:solidFill>
              </a:rPr>
              <a:t>Four avenues</a:t>
            </a:r>
          </a:p>
        </p:txBody>
      </p:sp>
      <p:sp>
        <p:nvSpPr>
          <p:cNvPr id="102" name="Shape 102"/>
          <p:cNvSpPr txBox="1"/>
          <p:nvPr>
            <p:ph idx="1" type="subTitle"/>
          </p:nvPr>
        </p:nvSpPr>
        <p:spPr>
          <a:xfrm>
            <a:off x="322775" y="1191350"/>
            <a:ext cx="4045200" cy="3551100"/>
          </a:xfrm>
          <a:prstGeom prst="rect">
            <a:avLst/>
          </a:prstGeom>
        </p:spPr>
        <p:txBody>
          <a:bodyPr anchorCtr="0" anchor="t" bIns="91425" lIns="91425" rIns="91425" wrap="square" tIns="91425">
            <a:noAutofit/>
          </a:bodyPr>
          <a:lstStyle/>
          <a:p>
            <a:pPr lvl="0" rtl="0" algn="l">
              <a:lnSpc>
                <a:spcPct val="115000"/>
              </a:lnSpc>
              <a:spcBef>
                <a:spcPts val="0"/>
              </a:spcBef>
              <a:spcAft>
                <a:spcPts val="1000"/>
              </a:spcAft>
              <a:buNone/>
            </a:pPr>
            <a:r>
              <a:rPr lang="en" sz="1800">
                <a:solidFill>
                  <a:schemeClr val="dk2"/>
                </a:solidFill>
              </a:rPr>
              <a:t>A. Boxed up and sequenced “time”</a:t>
            </a:r>
          </a:p>
          <a:p>
            <a:pPr indent="-317500" lvl="0" marL="457200" rtl="0" algn="l">
              <a:lnSpc>
                <a:spcPct val="115000"/>
              </a:lnSpc>
              <a:spcBef>
                <a:spcPts val="0"/>
              </a:spcBef>
              <a:spcAft>
                <a:spcPts val="1000"/>
              </a:spcAft>
              <a:buClr>
                <a:schemeClr val="dk2"/>
              </a:buClr>
              <a:buSzPct val="100000"/>
              <a:buChar char="-"/>
            </a:pPr>
            <a:r>
              <a:rPr lang="en" sz="1400">
                <a:solidFill>
                  <a:schemeClr val="dk2"/>
                </a:solidFill>
              </a:rPr>
              <a:t>the continuum of the action = the passage of time</a:t>
            </a:r>
          </a:p>
          <a:p>
            <a:pPr lvl="0" rtl="0" algn="l">
              <a:lnSpc>
                <a:spcPct val="115000"/>
              </a:lnSpc>
              <a:spcBef>
                <a:spcPts val="0"/>
              </a:spcBef>
              <a:spcAft>
                <a:spcPts val="1000"/>
              </a:spcAft>
              <a:buNone/>
            </a:pPr>
            <a:r>
              <a:rPr lang="en" sz="1800">
                <a:solidFill>
                  <a:schemeClr val="dk2"/>
                </a:solidFill>
              </a:rPr>
              <a:t>B. Outlines of the panel</a:t>
            </a:r>
          </a:p>
          <a:p>
            <a:pPr indent="-317500" lvl="0" marL="457200" rtl="0" algn="l">
              <a:lnSpc>
                <a:spcPct val="115000"/>
              </a:lnSpc>
              <a:spcBef>
                <a:spcPts val="0"/>
              </a:spcBef>
              <a:spcAft>
                <a:spcPts val="1000"/>
              </a:spcAft>
              <a:buClr>
                <a:schemeClr val="dk2"/>
              </a:buClr>
              <a:buSzPct val="100000"/>
              <a:buChar char="-"/>
            </a:pPr>
            <a:r>
              <a:rPr lang="en" sz="1400">
                <a:solidFill>
                  <a:schemeClr val="dk2"/>
                </a:solidFill>
              </a:rPr>
              <a:t>the emotions = the graphic stylization of the panel outline</a:t>
            </a:r>
          </a:p>
          <a:p>
            <a:pPr indent="-317500" lvl="0" marL="914400" rtl="0" algn="l">
              <a:lnSpc>
                <a:spcPct val="115000"/>
              </a:lnSpc>
              <a:spcBef>
                <a:spcPts val="0"/>
              </a:spcBef>
              <a:spcAft>
                <a:spcPts val="0"/>
              </a:spcAft>
              <a:buClr>
                <a:schemeClr val="dk2"/>
              </a:buClr>
              <a:buSzPct val="100000"/>
              <a:buAutoNum type="alphaLcPeriod"/>
            </a:pPr>
            <a:r>
              <a:rPr lang="en" sz="1400">
                <a:solidFill>
                  <a:schemeClr val="dk2"/>
                </a:solidFill>
              </a:rPr>
              <a:t>wavy panel borders: simulate the emotional experience of dreaming</a:t>
            </a:r>
          </a:p>
          <a:p>
            <a:pPr indent="-317500" lvl="0" marL="914400" rtl="0" algn="l">
              <a:lnSpc>
                <a:spcPct val="115000"/>
              </a:lnSpc>
              <a:spcBef>
                <a:spcPts val="0"/>
              </a:spcBef>
              <a:spcAft>
                <a:spcPts val="1600"/>
              </a:spcAft>
              <a:buClr>
                <a:schemeClr val="dk2"/>
              </a:buClr>
              <a:buSzPct val="100000"/>
              <a:buAutoNum type="alphaLcPeriod"/>
            </a:pPr>
            <a:r>
              <a:rPr lang="en" sz="1400">
                <a:solidFill>
                  <a:schemeClr val="dk2"/>
                </a:solidFill>
              </a:rPr>
              <a:t>fractured glass borders:  to generate the emotion of anger</a:t>
            </a:r>
          </a:p>
        </p:txBody>
      </p:sp>
      <p:pic>
        <p:nvPicPr>
          <p:cNvPr id="103" name="Shape 103"/>
          <p:cNvPicPr preferRelativeResize="0"/>
          <p:nvPr/>
        </p:nvPicPr>
        <p:blipFill>
          <a:blip r:embed="rId3">
            <a:alphaModFix/>
          </a:blip>
          <a:stretch>
            <a:fillRect/>
          </a:stretch>
        </p:blipFill>
        <p:spPr>
          <a:xfrm>
            <a:off x="5066800" y="152400"/>
            <a:ext cx="3217735"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7" name="Shape 107"/>
        <p:cNvGrpSpPr/>
        <p:nvPr/>
      </p:nvGrpSpPr>
      <p:grpSpPr>
        <a:xfrm>
          <a:off x="0" y="0"/>
          <a:ext cx="0" cy="0"/>
          <a:chOff x="0" y="0"/>
          <a:chExt cx="0" cy="0"/>
        </a:xfrm>
      </p:grpSpPr>
      <p:sp>
        <p:nvSpPr>
          <p:cNvPr id="108" name="Shape 108"/>
          <p:cNvSpPr txBox="1"/>
          <p:nvPr>
            <p:ph idx="2" type="body"/>
          </p:nvPr>
        </p:nvSpPr>
        <p:spPr>
          <a:xfrm>
            <a:off x="4992750" y="795400"/>
            <a:ext cx="3837000" cy="3695100"/>
          </a:xfrm>
          <a:prstGeom prst="rect">
            <a:avLst/>
          </a:prstGeom>
        </p:spPr>
        <p:txBody>
          <a:bodyPr anchorCtr="0" anchor="b" bIns="91425" lIns="91425" rIns="91425" wrap="square" tIns="91425">
            <a:noAutofit/>
          </a:bodyPr>
          <a:lstStyle/>
          <a:p>
            <a:pPr lvl="0" rtl="0">
              <a:spcBef>
                <a:spcPts val="0"/>
              </a:spcBef>
              <a:spcAft>
                <a:spcPts val="1000"/>
              </a:spcAft>
              <a:buNone/>
            </a:pPr>
            <a:r>
              <a:rPr lang="en"/>
              <a:t>C. Border as a Structural element</a:t>
            </a:r>
          </a:p>
          <a:p>
            <a:pPr indent="-317500" lvl="0" marL="457200" marR="0" rtl="0" algn="l">
              <a:lnSpc>
                <a:spcPct val="115000"/>
              </a:lnSpc>
              <a:spcBef>
                <a:spcPts val="0"/>
              </a:spcBef>
              <a:spcAft>
                <a:spcPts val="1000"/>
              </a:spcAft>
              <a:buClr>
                <a:schemeClr val="dk1"/>
              </a:buClr>
              <a:buSzPct val="100000"/>
              <a:buChar char="-"/>
            </a:pPr>
            <a:r>
              <a:rPr lang="en" sz="1400"/>
              <a:t>The convention of the panel is naturalized to the point of invisibility.</a:t>
            </a:r>
          </a:p>
          <a:p>
            <a:pPr lvl="0" rtl="0">
              <a:spcBef>
                <a:spcPts val="0"/>
              </a:spcBef>
              <a:spcAft>
                <a:spcPts val="1000"/>
              </a:spcAft>
              <a:buNone/>
            </a:pPr>
            <a:r>
              <a:rPr lang="en"/>
              <a:t>D. “Undermined” panel</a:t>
            </a:r>
          </a:p>
          <a:p>
            <a:pPr indent="-317500" lvl="0" marL="457200" rtl="0">
              <a:spcBef>
                <a:spcPts val="0"/>
              </a:spcBef>
              <a:spcAft>
                <a:spcPts val="1000"/>
              </a:spcAft>
              <a:buClr>
                <a:schemeClr val="dk1"/>
              </a:buClr>
              <a:buSzPct val="100000"/>
              <a:buChar char="-"/>
            </a:pPr>
            <a:r>
              <a:rPr lang="en" sz="1400"/>
              <a:t>the panel "invites the reader into the action or allows the action to explode toward the reader" (Eisner, 1985, p.46)</a:t>
            </a:r>
          </a:p>
          <a:p>
            <a:pPr indent="-317500" lvl="0" marL="457200" rtl="0">
              <a:spcBef>
                <a:spcPts val="0"/>
              </a:spcBef>
              <a:spcAft>
                <a:spcPts val="1000"/>
              </a:spcAft>
              <a:buClr>
                <a:schemeClr val="dk1"/>
              </a:buClr>
              <a:buSzPct val="100000"/>
              <a:buChar char="-"/>
            </a:pPr>
            <a:r>
              <a:rPr lang="en" sz="1400"/>
              <a:t>giving the impression of access to the story on a deeper level (Ames, 1997)</a:t>
            </a:r>
          </a:p>
        </p:txBody>
      </p:sp>
      <p:pic>
        <p:nvPicPr>
          <p:cNvPr id="109" name="Shape 109"/>
          <p:cNvPicPr preferRelativeResize="0"/>
          <p:nvPr/>
        </p:nvPicPr>
        <p:blipFill>
          <a:blip r:embed="rId3">
            <a:alphaModFix/>
          </a:blip>
          <a:stretch>
            <a:fillRect/>
          </a:stretch>
        </p:blipFill>
        <p:spPr>
          <a:xfrm>
            <a:off x="341300" y="563350"/>
            <a:ext cx="3837000" cy="4104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13" name="Shape 113"/>
        <p:cNvGrpSpPr/>
        <p:nvPr/>
      </p:nvGrpSpPr>
      <p:grpSpPr>
        <a:xfrm>
          <a:off x="0" y="0"/>
          <a:ext cx="0" cy="0"/>
          <a:chOff x="0" y="0"/>
          <a:chExt cx="0" cy="0"/>
        </a:xfrm>
      </p:grpSpPr>
      <p:sp>
        <p:nvSpPr>
          <p:cNvPr id="114" name="Shape 114"/>
          <p:cNvSpPr txBox="1"/>
          <p:nvPr>
            <p:ph idx="2" type="body"/>
          </p:nvPr>
        </p:nvSpPr>
        <p:spPr>
          <a:xfrm>
            <a:off x="552050" y="953325"/>
            <a:ext cx="3837000" cy="3695100"/>
          </a:xfrm>
          <a:prstGeom prst="rect">
            <a:avLst/>
          </a:prstGeom>
        </p:spPr>
        <p:txBody>
          <a:bodyPr anchorCtr="0" anchor="ctr" bIns="91425" lIns="91425" rIns="91425" wrap="square" tIns="91425">
            <a:noAutofit/>
          </a:bodyPr>
          <a:lstStyle/>
          <a:p>
            <a:pPr lvl="0">
              <a:spcBef>
                <a:spcPts val="0"/>
              </a:spcBef>
              <a:buNone/>
            </a:pPr>
            <a:r>
              <a:rPr lang="en" sz="3000">
                <a:solidFill>
                  <a:srgbClr val="FFFFFF"/>
                </a:solidFill>
              </a:rPr>
              <a:t>Closure </a:t>
            </a:r>
          </a:p>
          <a:p>
            <a:pPr lvl="0">
              <a:spcBef>
                <a:spcPts val="0"/>
              </a:spcBef>
              <a:spcAft>
                <a:spcPts val="0"/>
              </a:spcAft>
              <a:buNone/>
            </a:pPr>
            <a:r>
              <a:rPr lang="en">
                <a:solidFill>
                  <a:schemeClr val="accent6"/>
                </a:solidFill>
              </a:rPr>
              <a:t>Definition</a:t>
            </a:r>
          </a:p>
          <a:p>
            <a:pPr lvl="0">
              <a:spcBef>
                <a:spcPts val="0"/>
              </a:spcBef>
              <a:buNone/>
            </a:pPr>
            <a:r>
              <a:rPr lang="en" sz="1400"/>
              <a:t>the phenomenon of observing the parts but perceiving the whole</a:t>
            </a:r>
          </a:p>
          <a:p>
            <a:pPr lvl="0" rtl="0">
              <a:spcBef>
                <a:spcPts val="1000"/>
              </a:spcBef>
              <a:spcAft>
                <a:spcPts val="1000"/>
              </a:spcAft>
              <a:buNone/>
            </a:pPr>
            <a:r>
              <a:rPr lang="en"/>
              <a:t>How does reader relates separate frames to obtain a logical storyline?</a:t>
            </a:r>
          </a:p>
          <a:p>
            <a:pPr lvl="0" rtl="0">
              <a:spcBef>
                <a:spcPts val="0"/>
              </a:spcBef>
              <a:spcAft>
                <a:spcPts val="0"/>
              </a:spcAft>
              <a:buNone/>
            </a:pPr>
            <a:r>
              <a:rPr lang="en" sz="1400"/>
              <a:t>Carrier (2000): "By forming some hypothesis about the previous or the next scene of the action" (p. 14).</a:t>
            </a:r>
          </a:p>
        </p:txBody>
      </p:sp>
      <p:pic>
        <p:nvPicPr>
          <p:cNvPr id="115" name="Shape 115"/>
          <p:cNvPicPr preferRelativeResize="0"/>
          <p:nvPr/>
        </p:nvPicPr>
        <p:blipFill>
          <a:blip r:embed="rId3">
            <a:alphaModFix/>
          </a:blip>
          <a:stretch>
            <a:fillRect/>
          </a:stretch>
        </p:blipFill>
        <p:spPr>
          <a:xfrm>
            <a:off x="5032400" y="152400"/>
            <a:ext cx="3163300"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p:nvPr/>
        </p:nvSpPr>
        <p:spPr>
          <a:xfrm>
            <a:off x="0" y="0"/>
            <a:ext cx="9161100" cy="28296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txBox="1"/>
          <p:nvPr>
            <p:ph idx="4294967295" type="title"/>
          </p:nvPr>
        </p:nvSpPr>
        <p:spPr>
          <a:xfrm>
            <a:off x="302775" y="383950"/>
            <a:ext cx="8668500" cy="733500"/>
          </a:xfrm>
          <a:prstGeom prst="rect">
            <a:avLst/>
          </a:prstGeom>
        </p:spPr>
        <p:txBody>
          <a:bodyPr anchorCtr="0" anchor="b" bIns="91425" lIns="91425" rIns="91425" wrap="square" tIns="91425">
            <a:noAutofit/>
          </a:bodyPr>
          <a:lstStyle/>
          <a:p>
            <a:pPr lvl="0" rtl="0" algn="ctr">
              <a:spcBef>
                <a:spcPts val="0"/>
              </a:spcBef>
              <a:buNone/>
            </a:pPr>
            <a:r>
              <a:rPr lang="en">
                <a:solidFill>
                  <a:schemeClr val="accent1"/>
                </a:solidFill>
              </a:rPr>
              <a:t>Comics as an Immersive Experience</a:t>
            </a:r>
          </a:p>
        </p:txBody>
      </p:sp>
      <p:sp>
        <p:nvSpPr>
          <p:cNvPr id="122" name="Shape 122"/>
          <p:cNvSpPr txBox="1"/>
          <p:nvPr>
            <p:ph idx="4294967295" type="body"/>
          </p:nvPr>
        </p:nvSpPr>
        <p:spPr>
          <a:xfrm>
            <a:off x="545950" y="3108900"/>
            <a:ext cx="2177400" cy="436200"/>
          </a:xfrm>
          <a:prstGeom prst="rect">
            <a:avLst/>
          </a:prstGeom>
        </p:spPr>
        <p:txBody>
          <a:bodyPr anchorCtr="0" anchor="t" bIns="91425" lIns="91425" rIns="91425" wrap="square" tIns="91425">
            <a:noAutofit/>
          </a:bodyPr>
          <a:lstStyle/>
          <a:p>
            <a:pPr lvl="0" rtl="0" algn="ctr">
              <a:spcBef>
                <a:spcPts val="0"/>
              </a:spcBef>
              <a:buNone/>
            </a:pPr>
            <a:r>
              <a:rPr lang="en" sz="2100">
                <a:solidFill>
                  <a:schemeClr val="accent5"/>
                </a:solidFill>
              </a:rPr>
              <a:t>Engagement </a:t>
            </a:r>
          </a:p>
        </p:txBody>
      </p:sp>
      <p:cxnSp>
        <p:nvCxnSpPr>
          <p:cNvPr id="123" name="Shape 123"/>
          <p:cNvCxnSpPr/>
          <p:nvPr/>
        </p:nvCxnSpPr>
        <p:spPr>
          <a:xfrm>
            <a:off x="1118175" y="3613373"/>
            <a:ext cx="270900" cy="0"/>
          </a:xfrm>
          <a:prstGeom prst="straightConnector1">
            <a:avLst/>
          </a:prstGeom>
          <a:noFill/>
          <a:ln cap="flat" cmpd="sng" w="9525">
            <a:solidFill>
              <a:schemeClr val="lt2"/>
            </a:solidFill>
            <a:prstDash val="solid"/>
            <a:round/>
            <a:headEnd len="med" w="med" type="none"/>
            <a:tailEnd len="med" w="med" type="none"/>
          </a:ln>
        </p:spPr>
      </p:cxnSp>
      <p:sp>
        <p:nvSpPr>
          <p:cNvPr id="124" name="Shape 124"/>
          <p:cNvSpPr txBox="1"/>
          <p:nvPr>
            <p:ph idx="4294967295" type="body"/>
          </p:nvPr>
        </p:nvSpPr>
        <p:spPr>
          <a:xfrm>
            <a:off x="393525" y="3641650"/>
            <a:ext cx="2485800" cy="1153800"/>
          </a:xfrm>
          <a:prstGeom prst="rect">
            <a:avLst/>
          </a:prstGeom>
        </p:spPr>
        <p:txBody>
          <a:bodyPr anchorCtr="0" anchor="t" bIns="91425" lIns="91425" rIns="91425" wrap="square" tIns="91425">
            <a:noAutofit/>
          </a:bodyPr>
          <a:lstStyle/>
          <a:p>
            <a:pPr lvl="0" rtl="0" algn="ctr">
              <a:spcBef>
                <a:spcPts val="0"/>
              </a:spcBef>
              <a:spcAft>
                <a:spcPts val="0"/>
              </a:spcAft>
              <a:buNone/>
            </a:pPr>
            <a:r>
              <a:rPr lang="en" sz="1200"/>
              <a:t>1. gazing with intention</a:t>
            </a:r>
          </a:p>
          <a:p>
            <a:pPr lvl="0" rtl="0" algn="ctr">
              <a:spcBef>
                <a:spcPts val="0"/>
              </a:spcBef>
              <a:buNone/>
            </a:pPr>
            <a:r>
              <a:rPr lang="en" sz="1200"/>
              <a:t>2. turning pages with intention</a:t>
            </a:r>
          </a:p>
        </p:txBody>
      </p:sp>
      <p:sp>
        <p:nvSpPr>
          <p:cNvPr id="125" name="Shape 125"/>
          <p:cNvSpPr txBox="1"/>
          <p:nvPr>
            <p:ph idx="4294967295" type="body"/>
          </p:nvPr>
        </p:nvSpPr>
        <p:spPr>
          <a:xfrm>
            <a:off x="3441359" y="3108900"/>
            <a:ext cx="2177400" cy="436200"/>
          </a:xfrm>
          <a:prstGeom prst="rect">
            <a:avLst/>
          </a:prstGeom>
        </p:spPr>
        <p:txBody>
          <a:bodyPr anchorCtr="0" anchor="t" bIns="91425" lIns="91425" rIns="91425" wrap="square" tIns="91425">
            <a:noAutofit/>
          </a:bodyPr>
          <a:lstStyle/>
          <a:p>
            <a:pPr lvl="0" rtl="0" algn="ctr">
              <a:spcBef>
                <a:spcPts val="0"/>
              </a:spcBef>
              <a:buNone/>
            </a:pPr>
            <a:r>
              <a:rPr lang="en" sz="2100">
                <a:solidFill>
                  <a:schemeClr val="accent5"/>
                </a:solidFill>
              </a:rPr>
              <a:t>“Strip tease”</a:t>
            </a:r>
          </a:p>
        </p:txBody>
      </p:sp>
      <p:cxnSp>
        <p:nvCxnSpPr>
          <p:cNvPr id="126" name="Shape 126"/>
          <p:cNvCxnSpPr/>
          <p:nvPr/>
        </p:nvCxnSpPr>
        <p:spPr>
          <a:xfrm>
            <a:off x="3327800" y="3613373"/>
            <a:ext cx="270900" cy="0"/>
          </a:xfrm>
          <a:prstGeom prst="straightConnector1">
            <a:avLst/>
          </a:prstGeom>
          <a:noFill/>
          <a:ln cap="flat" cmpd="sng" w="9525">
            <a:solidFill>
              <a:schemeClr val="lt2"/>
            </a:solidFill>
            <a:prstDash val="solid"/>
            <a:round/>
            <a:headEnd len="med" w="med" type="none"/>
            <a:tailEnd len="med" w="med" type="none"/>
          </a:ln>
        </p:spPr>
      </p:cxnSp>
      <p:sp>
        <p:nvSpPr>
          <p:cNvPr id="127" name="Shape 127"/>
          <p:cNvSpPr txBox="1"/>
          <p:nvPr>
            <p:ph idx="4294967295" type="body"/>
          </p:nvPr>
        </p:nvSpPr>
        <p:spPr>
          <a:xfrm>
            <a:off x="3161700" y="3641650"/>
            <a:ext cx="2749200" cy="1153800"/>
          </a:xfrm>
          <a:prstGeom prst="rect">
            <a:avLst/>
          </a:prstGeom>
        </p:spPr>
        <p:txBody>
          <a:bodyPr anchorCtr="0" anchor="t" bIns="91425" lIns="91425" rIns="91425" wrap="square" tIns="91425">
            <a:noAutofit/>
          </a:bodyPr>
          <a:lstStyle/>
          <a:p>
            <a:pPr lvl="0" rtl="0" algn="ctr">
              <a:spcBef>
                <a:spcPts val="0"/>
              </a:spcBef>
              <a:spcAft>
                <a:spcPts val="0"/>
              </a:spcAft>
              <a:buNone/>
            </a:pPr>
            <a:r>
              <a:rPr lang="en" sz="1100"/>
              <a:t>1. Narrative suspense</a:t>
            </a:r>
          </a:p>
          <a:p>
            <a:pPr lvl="0" rtl="0" algn="ctr">
              <a:spcBef>
                <a:spcPts val="0"/>
              </a:spcBef>
              <a:buNone/>
            </a:pPr>
            <a:r>
              <a:rPr lang="en" sz="1100"/>
              <a:t>2. expectation driven by epistemophilia (the obsessive desire to know)</a:t>
            </a:r>
          </a:p>
        </p:txBody>
      </p:sp>
      <p:sp>
        <p:nvSpPr>
          <p:cNvPr id="128" name="Shape 128"/>
          <p:cNvSpPr txBox="1"/>
          <p:nvPr>
            <p:ph idx="4294967295" type="body"/>
          </p:nvPr>
        </p:nvSpPr>
        <p:spPr>
          <a:xfrm>
            <a:off x="6336780" y="3108900"/>
            <a:ext cx="2177400" cy="436200"/>
          </a:xfrm>
          <a:prstGeom prst="rect">
            <a:avLst/>
          </a:prstGeom>
        </p:spPr>
        <p:txBody>
          <a:bodyPr anchorCtr="0" anchor="t" bIns="91425" lIns="91425" rIns="91425" wrap="square" tIns="91425">
            <a:noAutofit/>
          </a:bodyPr>
          <a:lstStyle/>
          <a:p>
            <a:pPr lvl="0" rtl="0" algn="ctr">
              <a:spcBef>
                <a:spcPts val="0"/>
              </a:spcBef>
              <a:buNone/>
            </a:pPr>
            <a:r>
              <a:rPr lang="en" sz="2100">
                <a:solidFill>
                  <a:schemeClr val="accent5"/>
                </a:solidFill>
              </a:rPr>
              <a:t>Page turning</a:t>
            </a:r>
          </a:p>
        </p:txBody>
      </p:sp>
      <p:cxnSp>
        <p:nvCxnSpPr>
          <p:cNvPr id="129" name="Shape 129"/>
          <p:cNvCxnSpPr/>
          <p:nvPr/>
        </p:nvCxnSpPr>
        <p:spPr>
          <a:xfrm>
            <a:off x="5554075" y="3613373"/>
            <a:ext cx="270900" cy="0"/>
          </a:xfrm>
          <a:prstGeom prst="straightConnector1">
            <a:avLst/>
          </a:prstGeom>
          <a:noFill/>
          <a:ln cap="flat" cmpd="sng" w="9525">
            <a:solidFill>
              <a:schemeClr val="lt2"/>
            </a:solidFill>
            <a:prstDash val="solid"/>
            <a:round/>
            <a:headEnd len="med" w="med" type="none"/>
            <a:tailEnd len="med" w="med" type="none"/>
          </a:ln>
        </p:spPr>
      </p:cxnSp>
      <p:sp>
        <p:nvSpPr>
          <p:cNvPr id="130" name="Shape 130"/>
          <p:cNvSpPr txBox="1"/>
          <p:nvPr>
            <p:ph idx="4294967295" type="body"/>
          </p:nvPr>
        </p:nvSpPr>
        <p:spPr>
          <a:xfrm>
            <a:off x="6117225" y="3641650"/>
            <a:ext cx="2554800" cy="1153800"/>
          </a:xfrm>
          <a:prstGeom prst="rect">
            <a:avLst/>
          </a:prstGeom>
        </p:spPr>
        <p:txBody>
          <a:bodyPr anchorCtr="0" anchor="t" bIns="91425" lIns="91425" rIns="91425" wrap="square" tIns="91425">
            <a:noAutofit/>
          </a:bodyPr>
          <a:lstStyle/>
          <a:p>
            <a:pPr lvl="0" rtl="0" algn="ctr">
              <a:spcBef>
                <a:spcPts val="0"/>
              </a:spcBef>
              <a:buNone/>
            </a:pPr>
            <a:r>
              <a:rPr lang="en" sz="1100"/>
              <a:t>Turning pages is a evidence of the reader's power over and immersion within the narrative.</a:t>
            </a:r>
          </a:p>
        </p:txBody>
      </p:sp>
      <p:cxnSp>
        <p:nvCxnSpPr>
          <p:cNvPr id="131" name="Shape 131"/>
          <p:cNvCxnSpPr/>
          <p:nvPr/>
        </p:nvCxnSpPr>
        <p:spPr>
          <a:xfrm>
            <a:off x="7747050" y="3613373"/>
            <a:ext cx="270900" cy="0"/>
          </a:xfrm>
          <a:prstGeom prst="straightConnector1">
            <a:avLst/>
          </a:prstGeom>
          <a:noFill/>
          <a:ln cap="flat" cmpd="sng" w="9525">
            <a:solidFill>
              <a:schemeClr val="lt2"/>
            </a:solidFill>
            <a:prstDash val="solid"/>
            <a:round/>
            <a:headEnd len="med" w="med" type="none"/>
            <a:tailEnd len="med" w="med" type="none"/>
          </a:ln>
        </p:spPr>
      </p:cxnSp>
      <p:sp>
        <p:nvSpPr>
          <p:cNvPr id="132" name="Shape 132"/>
          <p:cNvSpPr txBox="1"/>
          <p:nvPr/>
        </p:nvSpPr>
        <p:spPr>
          <a:xfrm>
            <a:off x="515500" y="1111175"/>
            <a:ext cx="8156400" cy="17184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000"/>
              </a:spcAft>
              <a:buNone/>
            </a:pPr>
            <a:r>
              <a:rPr lang="en" sz="1500">
                <a:solidFill>
                  <a:schemeClr val="dk2"/>
                </a:solidFill>
                <a:latin typeface="Roboto"/>
                <a:ea typeface="Roboto"/>
                <a:cs typeface="Roboto"/>
                <a:sym typeface="Roboto"/>
              </a:rPr>
              <a:t>Slater (2003) - “Presence is a human reaction to immersion”</a:t>
            </a:r>
          </a:p>
          <a:p>
            <a:pPr indent="-317500" lvl="0" marL="457200" rtl="0">
              <a:lnSpc>
                <a:spcPct val="115000"/>
              </a:lnSpc>
              <a:spcBef>
                <a:spcPts val="0"/>
              </a:spcBef>
              <a:spcAft>
                <a:spcPts val="0"/>
              </a:spcAft>
              <a:buClr>
                <a:schemeClr val="dk2"/>
              </a:buClr>
              <a:buSzPct val="100000"/>
              <a:buFont typeface="Roboto"/>
              <a:buChar char="-"/>
            </a:pPr>
            <a:r>
              <a:rPr lang="en">
                <a:solidFill>
                  <a:schemeClr val="dk2"/>
                </a:solidFill>
                <a:latin typeface="Roboto"/>
                <a:ea typeface="Roboto"/>
                <a:cs typeface="Roboto"/>
                <a:sym typeface="Roboto"/>
              </a:rPr>
              <a:t>both a perceptual and psychological response (Lombard &amp; Ditton, 1997).</a:t>
            </a:r>
          </a:p>
          <a:p>
            <a:pPr indent="-317500" lvl="0" marL="457200" rtl="0">
              <a:lnSpc>
                <a:spcPct val="115000"/>
              </a:lnSpc>
              <a:spcBef>
                <a:spcPts val="0"/>
              </a:spcBef>
              <a:buClr>
                <a:schemeClr val="dk2"/>
              </a:buClr>
              <a:buSzPct val="100000"/>
              <a:buFont typeface="Roboto"/>
              <a:buChar char="-"/>
            </a:pPr>
            <a:r>
              <a:rPr lang="en">
                <a:solidFill>
                  <a:schemeClr val="dk2"/>
                </a:solidFill>
                <a:latin typeface="Roboto"/>
                <a:ea typeface="Roboto"/>
                <a:cs typeface="Roboto"/>
                <a:sym typeface="Roboto"/>
              </a:rPr>
              <a:t>Heeter (1992) deals with this concept in terms of the subjective experience of virtual worlds: </a:t>
            </a:r>
            <a:r>
              <a:rPr i="1" lang="en">
                <a:solidFill>
                  <a:schemeClr val="dk2"/>
                </a:solidFill>
                <a:latin typeface="Roboto"/>
                <a:ea typeface="Roboto"/>
                <a:cs typeface="Roboto"/>
                <a:sym typeface="Roboto"/>
              </a:rPr>
              <a:t>"A sense of presence in a virtual world derives from feeling like you exist within but as a separate entity from a virtual world that also exists" </a:t>
            </a:r>
            <a:r>
              <a:rPr lang="en">
                <a:solidFill>
                  <a:schemeClr val="dk2"/>
                </a:solidFill>
                <a:latin typeface="Roboto"/>
                <a:ea typeface="Roboto"/>
                <a:cs typeface="Roboto"/>
                <a:sym typeface="Roboto"/>
              </a:rPr>
              <a:t>(Heeter, 1992, p. 262). </a:t>
            </a: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