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y="5143500" cx="9144000"/>
  <p:notesSz cx="6858000" cy="9144000"/>
  <p:embeddedFontLst>
    <p:embeddedFont>
      <p:font typeface="Playfair Display"/>
      <p:regular r:id="rId13"/>
      <p:bold r:id="rId14"/>
      <p:italic r:id="rId15"/>
      <p:boldItalic r:id="rId16"/>
    </p:embeddedFont>
    <p:embeddedFont>
      <p:font typeface="Montserrat"/>
      <p:regular r:id="rId17"/>
      <p:bold r:id="rId18"/>
      <p:italic r:id="rId19"/>
      <p:boldItalic r:id="rId20"/>
    </p:embeddedFont>
    <p:embeddedFont>
      <p:font typeface="Oswald"/>
      <p:regular r:id="rId21"/>
      <p:bold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Montserrat-boldItalic.fntdata"/><Relationship Id="rId11" Type="http://schemas.openxmlformats.org/officeDocument/2006/relationships/slide" Target="slides/slide7.xml"/><Relationship Id="rId22" Type="http://schemas.openxmlformats.org/officeDocument/2006/relationships/font" Target="fonts/Oswald-bold.fntdata"/><Relationship Id="rId10" Type="http://schemas.openxmlformats.org/officeDocument/2006/relationships/slide" Target="slides/slide6.xml"/><Relationship Id="rId21" Type="http://schemas.openxmlformats.org/officeDocument/2006/relationships/font" Target="fonts/Oswald-regular.fntdata"/><Relationship Id="rId13" Type="http://schemas.openxmlformats.org/officeDocument/2006/relationships/font" Target="fonts/PlayfairDisplay-regular.fntdata"/><Relationship Id="rId12" Type="http://schemas.openxmlformats.org/officeDocument/2006/relationships/slide" Target="slides/slide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PlayfairDisplay-italic.fntdata"/><Relationship Id="rId14" Type="http://schemas.openxmlformats.org/officeDocument/2006/relationships/font" Target="fonts/PlayfairDisplay-bold.fntdata"/><Relationship Id="rId17" Type="http://schemas.openxmlformats.org/officeDocument/2006/relationships/font" Target="fonts/Montserrat-regular.fntdata"/><Relationship Id="rId16" Type="http://schemas.openxmlformats.org/officeDocument/2006/relationships/font" Target="fonts/PlayfairDisplay-boldItalic.fntdata"/><Relationship Id="rId5" Type="http://schemas.openxmlformats.org/officeDocument/2006/relationships/slide" Target="slides/slide1.xml"/><Relationship Id="rId19" Type="http://schemas.openxmlformats.org/officeDocument/2006/relationships/font" Target="fonts/Montserrat-italic.fntdata"/><Relationship Id="rId6" Type="http://schemas.openxmlformats.org/officeDocument/2006/relationships/slide" Target="slides/slide2.xml"/><Relationship Id="rId18" Type="http://schemas.openxmlformats.org/officeDocument/2006/relationships/font" Target="fonts/Montserrat-bold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buChar char="●"/>
              <a:defRPr sz="1100"/>
            </a:lvl1pPr>
            <a:lvl2pPr lvl="1">
              <a:spcBef>
                <a:spcPts val="0"/>
              </a:spcBef>
              <a:buSzPct val="100000"/>
              <a:buChar char="○"/>
              <a:defRPr sz="1100"/>
            </a:lvl2pPr>
            <a:lvl3pPr lvl="2">
              <a:spcBef>
                <a:spcPts val="0"/>
              </a:spcBef>
              <a:buSzPct val="100000"/>
              <a:buChar char="■"/>
              <a:defRPr sz="1100"/>
            </a:lvl3pPr>
            <a:lvl4pPr lvl="3">
              <a:spcBef>
                <a:spcPts val="0"/>
              </a:spcBef>
              <a:buSzPct val="100000"/>
              <a:buChar char="●"/>
              <a:defRPr sz="1100"/>
            </a:lvl4pPr>
            <a:lvl5pPr lvl="4">
              <a:spcBef>
                <a:spcPts val="0"/>
              </a:spcBef>
              <a:buSzPct val="100000"/>
              <a:buChar char="○"/>
              <a:defRPr sz="1100"/>
            </a:lvl5pPr>
            <a:lvl6pPr lvl="5">
              <a:spcBef>
                <a:spcPts val="0"/>
              </a:spcBef>
              <a:buSzPct val="100000"/>
              <a:buChar char="■"/>
              <a:defRPr sz="1100"/>
            </a:lvl6pPr>
            <a:lvl7pPr lvl="6">
              <a:spcBef>
                <a:spcPts val="0"/>
              </a:spcBef>
              <a:buSzPct val="100000"/>
              <a:buChar char="●"/>
              <a:defRPr sz="1100"/>
            </a:lvl7pPr>
            <a:lvl8pPr lvl="7">
              <a:spcBef>
                <a:spcPts val="0"/>
              </a:spcBef>
              <a:buSzPct val="100000"/>
              <a:buChar char="○"/>
              <a:defRPr sz="1100"/>
            </a:lvl8pPr>
            <a:lvl9pPr lvl="8">
              <a:spcBef>
                <a:spcPts val="0"/>
              </a:spcBef>
              <a:buSzPct val="1000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Shape 9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b="1" sz="6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b="1" sz="240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" type="body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bg>
      <p:bgPr>
        <a:solidFill>
          <a:schemeClr val="accent5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" name="Shape 17"/>
          <p:cNvSpPr txBox="1"/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b="1" sz="4800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5" name="Shape 25"/>
          <p:cNvSpPr txBox="1"/>
          <p:nvPr>
            <p:ph idx="1" type="body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6" name="Shape 26"/>
          <p:cNvSpPr txBox="1"/>
          <p:nvPr>
            <p:ph idx="2" type="body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7" name="Shape 2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33" name="Shape 33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bg>
      <p:bgPr>
        <a:solidFill>
          <a:schemeClr val="accent3"/>
        </a:solidFill>
      </p:bgPr>
    </p:bg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1" name="Shape 41"/>
          <p:cNvSpPr txBox="1"/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42" name="Shape 42"/>
          <p:cNvSpPr txBox="1"/>
          <p:nvPr>
            <p:ph idx="1" type="subTitle"/>
          </p:nvPr>
        </p:nvSpPr>
        <p:spPr>
          <a:xfrm>
            <a:off x="265500" y="2921401"/>
            <a:ext cx="4045200" cy="13455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43" name="Shape 4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pop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buChar char="●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buChar char="●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buChar char="○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buChar char="■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97999" y="468875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www.youtube.com/watch?v=hHHdovKHDNU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youtube.com/watch?v=fsEAqT9OC2s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drive.google.com/file/d/0By0YYCra-omKWFJYc1VfQmxSNUU/view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www.youtube.com/watch?v=WzV6mXIOVl4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CLCC &amp; Presence Theory</a:t>
            </a:r>
          </a:p>
        </p:txBody>
      </p:sp>
      <p:sp>
        <p:nvSpPr>
          <p:cNvPr id="59" name="Shape 59"/>
          <p:cNvSpPr txBox="1"/>
          <p:nvPr>
            <p:ph idx="1" type="subTitle"/>
          </p:nvPr>
        </p:nvSpPr>
        <p:spPr>
          <a:xfrm>
            <a:off x="344250" y="3550650"/>
            <a:ext cx="5998500" cy="8895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Jessica Kelly and Valerie McIntyre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CLCC</a:t>
            </a:r>
          </a:p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rtl="0"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  <a:buChar char="-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CLCC is defined as the capacity-limited, cognitive constructionist model of virtual presence (Nunez pg. 106).</a:t>
            </a:r>
          </a:p>
          <a:p>
            <a:pPr indent="-228600" lvl="0" marL="457200" rtl="0"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  <a:buFont typeface="Times New Roman"/>
              <a:buChar char="-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Social Presence is an example of CLCC</a:t>
            </a:r>
          </a:p>
          <a:p>
            <a:pPr indent="-228600" lvl="1" marL="914400" rtl="0"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  <a:buFont typeface="Times New Roman"/>
              <a:buChar char="-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Example: Attending the Emergent Media Class Rough Cuts on Tuesday, October 11.</a:t>
            </a:r>
          </a:p>
          <a:p>
            <a:pPr indent="-304800" lvl="0" marL="457200" rtl="0"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  <a:buSzPct val="100000"/>
              <a:buFont typeface="Times New Roman"/>
              <a:buChar char="-"/>
            </a:pPr>
            <a:r>
              <a:t/>
            </a:r>
            <a:endParaRPr sz="12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CLCC and Social Learning Theory Connection?</a:t>
            </a:r>
          </a:p>
        </p:txBody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Social Learning Theory 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Ecompasses memory, attention, and motivation 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Media Effects 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Albert Bandura </a:t>
            </a:r>
          </a:p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  <a:p>
            <a:pPr lvl="0">
              <a:spcBef>
                <a:spcPts val="0"/>
              </a:spcBef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https://www.youtube.com/watch?v=hHHdovKHDNU</a:t>
            </a:r>
            <a:r>
              <a:rPr lang="en"/>
              <a:t> (Bobo Doll Experiment)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Personal Conclusion on CLCC</a:t>
            </a:r>
          </a:p>
        </p:txBody>
      </p:sp>
      <p:sp>
        <p:nvSpPr>
          <p:cNvPr id="77" name="Shape 77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CLCC 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Ecompasses memory and behavior like Social Learning Theory, so there could be a connection between the two since they concentrate on Media Effects. 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 u="sng">
                <a:solidFill>
                  <a:schemeClr val="hlink"/>
                </a:solidFill>
                <a:hlinkClick r:id="rId3"/>
              </a:rPr>
              <a:t>https://www.youtube.com/watch?v=fsEAqT9OC2s</a:t>
            </a:r>
            <a:r>
              <a:rPr lang="en"/>
              <a:t> </a:t>
            </a:r>
          </a:p>
          <a:p>
            <a:pPr indent="-228600" lvl="0" marL="457200" rtl="0">
              <a:spcBef>
                <a:spcPts val="0"/>
              </a:spcBef>
              <a:buChar char="-"/>
            </a:pPr>
            <a:r>
              <a:rPr lang="en"/>
              <a:t>(Tech Insider: Kids Try VR For the First Time)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Spatial Presence </a:t>
            </a:r>
          </a:p>
        </p:txBody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Spatial Presence occurs when a mediated environment is perceived as non-mediated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This is not limited to technology!</a:t>
            </a:r>
          </a:p>
        </p:txBody>
      </p:sp>
      <p:sp>
        <p:nvSpPr>
          <p:cNvPr id="84" name="Shape 84" title="IMG_3377.mov">
            <a:hlinkClick r:id="rId3"/>
          </p:cNvPr>
          <p:cNvSpPr/>
          <p:nvPr/>
        </p:nvSpPr>
        <p:spPr>
          <a:xfrm>
            <a:off x="2544375" y="2384800"/>
            <a:ext cx="3465475" cy="259910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Two- Pole/ Three- Pole Model</a:t>
            </a:r>
          </a:p>
        </p:txBody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Two Pole- Users are present in actual and virtual space</a:t>
            </a:r>
          </a:p>
          <a:p>
            <a:pPr indent="-228600" lvl="0" marL="457200">
              <a:spcBef>
                <a:spcPts val="0"/>
              </a:spcBef>
            </a:pPr>
            <a:r>
              <a:rPr lang="en"/>
              <a:t>Three Pole- Includes mental imagery space </a:t>
            </a:r>
          </a:p>
        </p:txBody>
      </p:sp>
      <p:pic>
        <p:nvPicPr>
          <p:cNvPr descr="Image result for two pole model presence theory" id="91" name="Shape 91" title="View source image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4000" y="2778875"/>
            <a:ext cx="8426775" cy="859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Focus, Locus, Sensus</a:t>
            </a: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rtl="0">
              <a:spcBef>
                <a:spcPts val="0"/>
              </a:spcBef>
            </a:pPr>
            <a:r>
              <a:rPr lang="en"/>
              <a:t>The more someone focuses on external environment, presence will rise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Locus- Real world vs. Virtual world</a:t>
            </a:r>
          </a:p>
          <a:p>
            <a:pPr indent="-228600" lvl="0" marL="457200" rtl="0">
              <a:spcBef>
                <a:spcPts val="0"/>
              </a:spcBef>
            </a:pPr>
            <a:r>
              <a:rPr lang="en"/>
              <a:t>Sensus- Conscious vs. unconscious 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pic>
        <p:nvPicPr>
          <p:cNvPr descr="Image result for telepresence" id="98" name="Shape 98" title="View source image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668900" y="2284475"/>
            <a:ext cx="5266624" cy="2735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/>
              <a:t>Social Presence </a:t>
            </a:r>
          </a:p>
        </p:txBody>
      </p:sp>
      <p:sp>
        <p:nvSpPr>
          <p:cNvPr id="104" name="Shape 104"/>
          <p:cNvSpPr txBox="1"/>
          <p:nvPr>
            <p:ph idx="1" type="body"/>
          </p:nvPr>
        </p:nvSpPr>
        <p:spPr>
          <a:xfrm>
            <a:off x="311700" y="1206700"/>
            <a:ext cx="8520600" cy="333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228600" lvl="0" marL="457200" rtl="0">
              <a:lnSpc>
                <a:spcPct val="200000"/>
              </a:lnSpc>
              <a:spcBef>
                <a:spcPts val="0"/>
              </a:spcBef>
              <a:spcAft>
                <a:spcPts val="1000"/>
              </a:spcAft>
              <a:buFont typeface="Times New Roman"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Parasocial Interaction, self-presence in novel bodies, media equation</a:t>
            </a:r>
          </a:p>
        </p:txBody>
      </p:sp>
      <p:sp>
        <p:nvSpPr>
          <p:cNvPr id="105" name="Shape 105"/>
          <p:cNvSpPr txBox="1"/>
          <p:nvPr/>
        </p:nvSpPr>
        <p:spPr>
          <a:xfrm>
            <a:off x="1104275" y="445025"/>
            <a:ext cx="67713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300" u="sng">
                <a:solidFill>
                  <a:schemeClr val="hlink"/>
                </a:solidFill>
                <a:hlinkClick r:id="rId3"/>
              </a:rPr>
              <a:t>https://www.youtube.com/watch?v=WzV6mXIOVl4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