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Playfair Display"/>
      <p:regular r:id="rId13"/>
      <p:bold r:id="rId14"/>
      <p:italic r:id="rId15"/>
      <p:boldItalic r:id="rId16"/>
    </p:embeddedFont>
    <p:embeddedFont>
      <p:font typeface="Montserrat"/>
      <p:regular r:id="rId17"/>
      <p:bold r:id="rId18"/>
      <p:italic r:id="rId19"/>
      <p:boldItalic r:id="rId20"/>
    </p:embeddedFont>
    <p:embeddedFont>
      <p:font typeface="Oswald"/>
      <p:regular r:id="rId21"/>
      <p:bold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Italic.fntdata"/><Relationship Id="rId11" Type="http://schemas.openxmlformats.org/officeDocument/2006/relationships/slide" Target="slides/slide7.xml"/><Relationship Id="rId22" Type="http://schemas.openxmlformats.org/officeDocument/2006/relationships/font" Target="fonts/Oswald-bold.fntdata"/><Relationship Id="rId10" Type="http://schemas.openxmlformats.org/officeDocument/2006/relationships/slide" Target="slides/slide6.xml"/><Relationship Id="rId21" Type="http://schemas.openxmlformats.org/officeDocument/2006/relationships/font" Target="fonts/Oswald-regular.fntdata"/><Relationship Id="rId13" Type="http://schemas.openxmlformats.org/officeDocument/2006/relationships/font" Target="fonts/PlayfairDisplay-regular.fnt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layfairDisplay-italic.fntdata"/><Relationship Id="rId14" Type="http://schemas.openxmlformats.org/officeDocument/2006/relationships/font" Target="fonts/PlayfairDisplay-bold.fntdata"/><Relationship Id="rId17" Type="http://schemas.openxmlformats.org/officeDocument/2006/relationships/font" Target="fonts/Montserrat-regular.fntdata"/><Relationship Id="rId16" Type="http://schemas.openxmlformats.org/officeDocument/2006/relationships/font" Target="fonts/PlayfairDisplay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accent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op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youtube.com/watch?v=hHHdovKHDNU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youtube.com/watch?v=fsEAqT9OC2s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rive.google.com/file/d/0By0YYCra-omKWFJYc1VfQmxSNUU/view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youtube.com/watch?v=WzV6mXIOVl4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CLCC &amp; Presence Theory</a:t>
            </a:r>
          </a:p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344250" y="3550650"/>
            <a:ext cx="5998500" cy="8895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Jessica Kelly and Valerie McIntyre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CLCC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har char="-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CLCC is defined as the capacity-limited, cognitive constructionist model of virtual presence (Nunez pg. 106).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Font typeface="Times New Roman"/>
              <a:buChar char="-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Social Presence is an example of CLCC</a:t>
            </a:r>
          </a:p>
          <a:p>
            <a:pPr indent="-228600" lvl="1" marL="914400" rtl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Font typeface="Times New Roman"/>
              <a:buChar char="-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Example: Attending the Emergent Media Class Rough Cuts on Tuesday, October 11.</a:t>
            </a:r>
          </a:p>
          <a:p>
            <a:pPr indent="-304800" lvl="0" marL="457200" rtl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Times New Roman"/>
              <a:buChar char="-"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CLCC and Social Learning Theory Connection?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Social Learning Theory 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Ecompasses memory, attention, and motivation 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Media Effects 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Albert Bandura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https://www.youtube.com/watch?v=hHHdovKHDNU</a:t>
            </a:r>
            <a:r>
              <a:rPr lang="en"/>
              <a:t> (Bobo Doll Experiment)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Personal Conclusion on CLCC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CLCC 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Ecompasses memory and behavior like Social Learning Theory, so there could be a connection between the two since they concentrate on Media Effects. 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https://www.youtube.com/watch?v=fsEAqT9OC2s</a:t>
            </a:r>
            <a:r>
              <a:rPr lang="en"/>
              <a:t> 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(Tech Insider: Kids Try VR For the First Time)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Spatial Presence 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Spatial Presence occurs when a mediated environment is perceived as non-mediated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This is not limited to technology!</a:t>
            </a:r>
          </a:p>
        </p:txBody>
      </p:sp>
      <p:sp>
        <p:nvSpPr>
          <p:cNvPr id="84" name="Shape 84" title="IMG_3377.mov">
            <a:hlinkClick r:id="rId3"/>
          </p:cNvPr>
          <p:cNvSpPr/>
          <p:nvPr/>
        </p:nvSpPr>
        <p:spPr>
          <a:xfrm>
            <a:off x="2544375" y="2384800"/>
            <a:ext cx="3465475" cy="25991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Two- Pole/ Three- Pole Model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Two Pole- Users are present in actual and virtual space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Three Pole- Includes mental imagery space </a:t>
            </a:r>
          </a:p>
        </p:txBody>
      </p:sp>
      <p:pic>
        <p:nvPicPr>
          <p:cNvPr descr="Image result for two pole model presence theory" id="91" name="Shape 91" title="View source imag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000" y="2778875"/>
            <a:ext cx="8426775" cy="859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Focus, Locus, Sensus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The more someone focuses on external environment, presence will rise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Locus- Real world vs. Virtual world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Sensus- Conscious vs. unconscious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telepresence" id="98" name="Shape 98" title="View source imag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68900" y="2284475"/>
            <a:ext cx="5266624" cy="27359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Social Presence 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206700"/>
            <a:ext cx="8520600" cy="333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Font typeface="Times New Roman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Parasocial Interaction, self-presence in novel bodies, media equation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1104275" y="445025"/>
            <a:ext cx="67713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300" u="sng">
                <a:solidFill>
                  <a:schemeClr val="hlink"/>
                </a:solidFill>
                <a:hlinkClick r:id="rId3"/>
              </a:rPr>
              <a:t>https://www.youtube.com/watch?v=WzV6mXIOVl4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