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7.xml"/><Relationship Id="rId22" Type="http://schemas.openxmlformats.org/officeDocument/2006/relationships/font" Target="fonts/Lato-italic.fntdata"/><Relationship Id="rId10" Type="http://schemas.openxmlformats.org/officeDocument/2006/relationships/slide" Target="slides/slide6.xml"/><Relationship Id="rId21" Type="http://schemas.openxmlformats.org/officeDocument/2006/relationships/font" Target="fonts/Lat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5" Type="http://schemas.openxmlformats.org/officeDocument/2006/relationships/slide" Target="slides/slide1.xml"/><Relationship Id="rId19" Type="http://schemas.openxmlformats.org/officeDocument/2006/relationships/font" Target="fonts/PlayfairDisplay-boldItalic.fntdata"/><Relationship Id="rId6" Type="http://schemas.openxmlformats.org/officeDocument/2006/relationships/slide" Target="slides/slide2.xml"/><Relationship Id="rId18" Type="http://schemas.openxmlformats.org/officeDocument/2006/relationships/font" Target="fonts/PlayfairDisplay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1000"/>
              </a:spcBef>
              <a:buSzPts val="4800"/>
              <a:buNone/>
              <a:defRPr sz="4800"/>
            </a:lvl1pPr>
            <a:lvl2pPr lvl="1">
              <a:spcBef>
                <a:spcPts val="1000"/>
              </a:spcBef>
              <a:buSzPts val="4800"/>
              <a:buNone/>
              <a:defRPr sz="4800"/>
            </a:lvl2pPr>
            <a:lvl3pPr lvl="2">
              <a:spcBef>
                <a:spcPts val="1000"/>
              </a:spcBef>
              <a:buSzPts val="4800"/>
              <a:buNone/>
              <a:defRPr sz="4800"/>
            </a:lvl3pPr>
            <a:lvl4pPr lvl="3">
              <a:spcBef>
                <a:spcPts val="1000"/>
              </a:spcBef>
              <a:buSzPts val="4800"/>
              <a:buNone/>
              <a:defRPr sz="4800"/>
            </a:lvl4pPr>
            <a:lvl5pPr lvl="4">
              <a:spcBef>
                <a:spcPts val="1000"/>
              </a:spcBef>
              <a:buSzPts val="4800"/>
              <a:buNone/>
              <a:defRPr sz="4800"/>
            </a:lvl5pPr>
            <a:lvl6pPr lvl="5">
              <a:spcBef>
                <a:spcPts val="1000"/>
              </a:spcBef>
              <a:buSzPts val="4800"/>
              <a:buNone/>
              <a:defRPr sz="4800"/>
            </a:lvl6pPr>
            <a:lvl7pPr lvl="6">
              <a:spcBef>
                <a:spcPts val="1000"/>
              </a:spcBef>
              <a:buSzPts val="4800"/>
              <a:buNone/>
              <a:defRPr sz="4800"/>
            </a:lvl7pPr>
            <a:lvl8pPr lvl="7">
              <a:spcBef>
                <a:spcPts val="1000"/>
              </a:spcBef>
              <a:buSzPts val="4800"/>
              <a:buNone/>
              <a:defRPr sz="4800"/>
            </a:lvl8pPr>
            <a:lvl9pPr lvl="8">
              <a:spcBef>
                <a:spcPts val="100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" name="Shape 2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200"/>
              <a:buNone/>
              <a:defRPr/>
            </a:lvl1pPr>
            <a:lvl2pPr lvl="1">
              <a:spcBef>
                <a:spcPts val="0"/>
              </a:spcBef>
              <a:buSzPts val="3200"/>
              <a:buNone/>
              <a:defRPr/>
            </a:lvl2pPr>
            <a:lvl3pPr lvl="2">
              <a:spcBef>
                <a:spcPts val="0"/>
              </a:spcBef>
              <a:buSzPts val="3200"/>
              <a:buNone/>
              <a:defRPr/>
            </a:lvl3pPr>
            <a:lvl4pPr lvl="3">
              <a:spcBef>
                <a:spcPts val="0"/>
              </a:spcBef>
              <a:buSzPts val="3200"/>
              <a:buNone/>
              <a:defRPr/>
            </a:lvl4pPr>
            <a:lvl5pPr lvl="4">
              <a:spcBef>
                <a:spcPts val="0"/>
              </a:spcBef>
              <a:buSzPts val="3200"/>
              <a:buNone/>
              <a:defRPr/>
            </a:lvl5pPr>
            <a:lvl6pPr lvl="5">
              <a:spcBef>
                <a:spcPts val="0"/>
              </a:spcBef>
              <a:buSzPts val="3200"/>
              <a:buNone/>
              <a:defRPr/>
            </a:lvl6pPr>
            <a:lvl7pPr lvl="6">
              <a:spcBef>
                <a:spcPts val="0"/>
              </a:spcBef>
              <a:buSzPts val="3200"/>
              <a:buNone/>
              <a:defRPr/>
            </a:lvl7pPr>
            <a:lvl8pPr lvl="7">
              <a:spcBef>
                <a:spcPts val="0"/>
              </a:spcBef>
              <a:buSzPts val="3200"/>
              <a:buNone/>
              <a:defRPr/>
            </a:lvl8pPr>
            <a:lvl9pPr lvl="8">
              <a:spcBef>
                <a:spcPts val="0"/>
              </a:spcBef>
              <a:buSzPts val="32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" name="Shape 2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200"/>
              <a:buNone/>
              <a:defRPr/>
            </a:lvl1pPr>
            <a:lvl2pPr lvl="1">
              <a:spcBef>
                <a:spcPts val="0"/>
              </a:spcBef>
              <a:buSzPts val="3200"/>
              <a:buNone/>
              <a:defRPr/>
            </a:lvl2pPr>
            <a:lvl3pPr lvl="2">
              <a:spcBef>
                <a:spcPts val="0"/>
              </a:spcBef>
              <a:buSzPts val="3200"/>
              <a:buNone/>
              <a:defRPr/>
            </a:lvl3pPr>
            <a:lvl4pPr lvl="3">
              <a:spcBef>
                <a:spcPts val="0"/>
              </a:spcBef>
              <a:buSzPts val="3200"/>
              <a:buNone/>
              <a:defRPr/>
            </a:lvl4pPr>
            <a:lvl5pPr lvl="4">
              <a:spcBef>
                <a:spcPts val="0"/>
              </a:spcBef>
              <a:buSzPts val="3200"/>
              <a:buNone/>
              <a:defRPr/>
            </a:lvl5pPr>
            <a:lvl6pPr lvl="5">
              <a:spcBef>
                <a:spcPts val="0"/>
              </a:spcBef>
              <a:buSzPts val="3200"/>
              <a:buNone/>
              <a:defRPr/>
            </a:lvl6pPr>
            <a:lvl7pPr lvl="6">
              <a:spcBef>
                <a:spcPts val="0"/>
              </a:spcBef>
              <a:buSzPts val="3200"/>
              <a:buNone/>
              <a:defRPr/>
            </a:lvl7pPr>
            <a:lvl8pPr lvl="7">
              <a:spcBef>
                <a:spcPts val="0"/>
              </a:spcBef>
              <a:buSzPts val="3200"/>
              <a:buNone/>
              <a:defRPr/>
            </a:lvl8pPr>
            <a:lvl9pPr lvl="8">
              <a:spcBef>
                <a:spcPts val="0"/>
              </a:spcBef>
              <a:buSzPts val="32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200"/>
              <a:buNone/>
              <a:defRPr/>
            </a:lvl1pPr>
            <a:lvl2pPr lvl="1">
              <a:spcBef>
                <a:spcPts val="0"/>
              </a:spcBef>
              <a:buSzPts val="3200"/>
              <a:buNone/>
              <a:defRPr/>
            </a:lvl2pPr>
            <a:lvl3pPr lvl="2">
              <a:spcBef>
                <a:spcPts val="0"/>
              </a:spcBef>
              <a:buSzPts val="3200"/>
              <a:buNone/>
              <a:defRPr/>
            </a:lvl3pPr>
            <a:lvl4pPr lvl="3">
              <a:spcBef>
                <a:spcPts val="0"/>
              </a:spcBef>
              <a:buSzPts val="3200"/>
              <a:buNone/>
              <a:defRPr/>
            </a:lvl4pPr>
            <a:lvl5pPr lvl="4">
              <a:spcBef>
                <a:spcPts val="0"/>
              </a:spcBef>
              <a:buSzPts val="3200"/>
              <a:buNone/>
              <a:defRPr/>
            </a:lvl5pPr>
            <a:lvl6pPr lvl="5">
              <a:spcBef>
                <a:spcPts val="0"/>
              </a:spcBef>
              <a:buSzPts val="3200"/>
              <a:buNone/>
              <a:defRPr/>
            </a:lvl6pPr>
            <a:lvl7pPr lvl="6">
              <a:spcBef>
                <a:spcPts val="0"/>
              </a:spcBef>
              <a:buSzPts val="3200"/>
              <a:buNone/>
              <a:defRPr/>
            </a:lvl7pPr>
            <a:lvl8pPr lvl="7">
              <a:spcBef>
                <a:spcPts val="0"/>
              </a:spcBef>
              <a:buSzPts val="3200"/>
              <a:buNone/>
              <a:defRPr/>
            </a:lvl8pPr>
            <a:lvl9pPr lvl="8">
              <a:spcBef>
                <a:spcPts val="0"/>
              </a:spcBef>
              <a:buSzPts val="3200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200"/>
              <a:buNone/>
              <a:defRPr sz="4200"/>
            </a:lvl1pPr>
            <a:lvl2pPr lvl="1">
              <a:spcBef>
                <a:spcPts val="0"/>
              </a:spcBef>
              <a:buSzPts val="4200"/>
              <a:buNone/>
              <a:defRPr sz="4200"/>
            </a:lvl2pPr>
            <a:lvl3pPr lvl="2">
              <a:spcBef>
                <a:spcPts val="0"/>
              </a:spcBef>
              <a:buSzPts val="4200"/>
              <a:buNone/>
              <a:defRPr sz="4200"/>
            </a:lvl3pPr>
            <a:lvl4pPr lvl="3">
              <a:spcBef>
                <a:spcPts val="0"/>
              </a:spcBef>
              <a:buSzPts val="4200"/>
              <a:buNone/>
              <a:defRPr sz="4200"/>
            </a:lvl4pPr>
            <a:lvl5pPr lvl="4">
              <a:spcBef>
                <a:spcPts val="0"/>
              </a:spcBef>
              <a:buSzPts val="4200"/>
              <a:buNone/>
              <a:defRPr sz="4200"/>
            </a:lvl5pPr>
            <a:lvl6pPr lvl="5">
              <a:spcBef>
                <a:spcPts val="0"/>
              </a:spcBef>
              <a:buSzPts val="4200"/>
              <a:buNone/>
              <a:defRPr sz="4200"/>
            </a:lvl6pPr>
            <a:lvl7pPr lvl="6">
              <a:spcBef>
                <a:spcPts val="0"/>
              </a:spcBef>
              <a:buSzPts val="4200"/>
              <a:buNone/>
              <a:defRPr sz="4200"/>
            </a:lvl7pPr>
            <a:lvl8pPr lvl="7">
              <a:spcBef>
                <a:spcPts val="0"/>
              </a:spcBef>
              <a:buSzPts val="4200"/>
              <a:buNone/>
              <a:defRPr sz="4200"/>
            </a:lvl8pPr>
            <a:lvl9pPr lvl="8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" name="Shape 4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RE1OiWCRkvc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Telepresence &amp; Ethics </a:t>
            </a:r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By Annmarie Ciacciarelli and Allie Amato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Health</a:t>
            </a:r>
          </a:p>
        </p:txBody>
      </p:sp>
      <p:grpSp>
        <p:nvGrpSpPr>
          <p:cNvPr id="163" name="Shape 163"/>
          <p:cNvGrpSpPr/>
          <p:nvPr/>
        </p:nvGrpSpPr>
        <p:grpSpPr>
          <a:xfrm>
            <a:off x="1040450" y="1514725"/>
            <a:ext cx="2683300" cy="3302700"/>
            <a:chOff x="431825" y="1342525"/>
            <a:chExt cx="2683300" cy="3302700"/>
          </a:xfrm>
        </p:grpSpPr>
        <p:sp>
          <p:nvSpPr>
            <p:cNvPr id="164" name="Shape 164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5" name="Shape 165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buNone/>
              </a:pPr>
              <a:r>
                <a:rPr lang="en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Promise</a:t>
              </a:r>
            </a:p>
          </p:txBody>
        </p:sp>
      </p:grpSp>
      <p:grpSp>
        <p:nvGrpSpPr>
          <p:cNvPr id="166" name="Shape 166"/>
          <p:cNvGrpSpPr/>
          <p:nvPr/>
        </p:nvGrpSpPr>
        <p:grpSpPr>
          <a:xfrm>
            <a:off x="5149400" y="1514725"/>
            <a:ext cx="2683300" cy="3302700"/>
            <a:chOff x="431825" y="1342525"/>
            <a:chExt cx="2683300" cy="3302700"/>
          </a:xfrm>
        </p:grpSpPr>
        <p:sp>
          <p:nvSpPr>
            <p:cNvPr id="167" name="Shape 167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buNone/>
              </a:pPr>
              <a:r>
                <a:rPr lang="en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Perils</a:t>
              </a:r>
            </a:p>
          </p:txBody>
        </p:sp>
      </p:grpSp>
      <p:sp>
        <p:nvSpPr>
          <p:cNvPr id="169" name="Shape 169"/>
          <p:cNvSpPr txBox="1"/>
          <p:nvPr/>
        </p:nvSpPr>
        <p:spPr>
          <a:xfrm>
            <a:off x="1100400" y="2386275"/>
            <a:ext cx="2547000" cy="23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Lightening the burden of healthcare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 reality enhanced work-out machines; encourage exercise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Telerobotic technology; provides presence of a specialized doctor </a:t>
            </a:r>
          </a:p>
          <a:p>
            <a:pPr indent="-317500" lvl="0" marL="457200">
              <a:spcBef>
                <a:spcPts val="0"/>
              </a:spcBef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 installations; provide relief during treatment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254775" y="2423375"/>
            <a:ext cx="2509800" cy="22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Taking care of our health dominates our lives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Artificial caretakers; helpful for elderly but potentially confusing for them</a:t>
            </a:r>
          </a:p>
          <a:p>
            <a:pPr indent="-317500" lvl="0" marL="457200">
              <a:spcBef>
                <a:spcPts val="0"/>
              </a:spcBef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Sophisticated prostheses/neurotheses; provide MORE than typical human experience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Fictional Example - Black Mirror </a:t>
            </a:r>
          </a:p>
        </p:txBody>
      </p:sp>
      <p:sp>
        <p:nvSpPr>
          <p:cNvPr descr="BLACK MIRROR (Season 3 Episode 5) Men against Fire - Video Essay  Southampton Solent University Project by Alix Guichard" id="176" name="Shape 176" title="BLACK MIRROR / Men against Fire - Video Essay">
            <a:hlinkClick r:id="rId3"/>
          </p:cNvPr>
          <p:cNvSpPr/>
          <p:nvPr/>
        </p:nvSpPr>
        <p:spPr>
          <a:xfrm>
            <a:off x="2286000" y="12787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4045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lang="en" sz="2400">
                <a:latin typeface="Playfair Display"/>
                <a:ea typeface="Playfair Display"/>
                <a:cs typeface="Playfair Display"/>
                <a:sym typeface="Playfair Display"/>
              </a:rPr>
              <a:t>“This chapter is about the promise of telepresence- how telepresence illusions are and may soon be used in nearly all aspects of our lives for good, and the peril of telepresence-the potential for unethical and harmful uses of the power of telepresence illusions in our everyday lives”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Defining Telepresence 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"A psychological state or subjective perception in which even though part or all of an individual's current experience is generated by and/or filtered through human-made technology, part or all of the individual's perception fails to accurately acknowledge the role of the technology in the experience." -International Society for Presence Research (2000)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“Promise” of Telepresence (In a broad sense,) is to improve every aspect of our lives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4294967295"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Dimensions of Telepresence </a:t>
            </a:r>
          </a:p>
        </p:txBody>
      </p:sp>
      <p:grpSp>
        <p:nvGrpSpPr>
          <p:cNvPr id="86" name="Shape 86"/>
          <p:cNvGrpSpPr/>
          <p:nvPr/>
        </p:nvGrpSpPr>
        <p:grpSpPr>
          <a:xfrm>
            <a:off x="1040450" y="1514725"/>
            <a:ext cx="2683300" cy="3302700"/>
            <a:chOff x="431825" y="1342525"/>
            <a:chExt cx="2683300" cy="3302700"/>
          </a:xfrm>
        </p:grpSpPr>
        <p:sp>
          <p:nvSpPr>
            <p:cNvPr id="87" name="Shape 87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idx="4294967295" type="body"/>
          </p:nvPr>
        </p:nvSpPr>
        <p:spPr>
          <a:xfrm>
            <a:off x="489192" y="1337725"/>
            <a:ext cx="349500" cy="823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1</a:t>
            </a:r>
          </a:p>
        </p:txBody>
      </p:sp>
      <p:cxnSp>
        <p:nvCxnSpPr>
          <p:cNvPr id="90" name="Shape 90"/>
          <p:cNvCxnSpPr/>
          <p:nvPr/>
        </p:nvCxnSpPr>
        <p:spPr>
          <a:xfrm>
            <a:off x="857675" y="151472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1" name="Shape 91"/>
          <p:cNvSpPr txBox="1"/>
          <p:nvPr>
            <p:ph idx="4294967295" type="body"/>
          </p:nvPr>
        </p:nvSpPr>
        <p:spPr>
          <a:xfrm>
            <a:off x="1192225" y="1514725"/>
            <a:ext cx="2101800" cy="823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Technology as Invisible</a:t>
            </a:r>
          </a:p>
        </p:txBody>
      </p:sp>
      <p:sp>
        <p:nvSpPr>
          <p:cNvPr id="92" name="Shape 92"/>
          <p:cNvSpPr txBox="1"/>
          <p:nvPr>
            <p:ph idx="4294967295" type="body"/>
          </p:nvPr>
        </p:nvSpPr>
        <p:spPr>
          <a:xfrm>
            <a:off x="1116700" y="2354525"/>
            <a:ext cx="2530800" cy="2376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600">
                <a:latin typeface="Times New Roman"/>
                <a:ea typeface="Times New Roman"/>
                <a:cs typeface="Times New Roman"/>
                <a:sym typeface="Times New Roman"/>
              </a:rPr>
              <a:t> "realistic" virtual environment, one that corresponds perceptually and socially to our non mediated experiences</a:t>
            </a:r>
          </a:p>
        </p:txBody>
      </p:sp>
      <p:grpSp>
        <p:nvGrpSpPr>
          <p:cNvPr id="93" name="Shape 93"/>
          <p:cNvGrpSpPr/>
          <p:nvPr/>
        </p:nvGrpSpPr>
        <p:grpSpPr>
          <a:xfrm>
            <a:off x="5311475" y="1514725"/>
            <a:ext cx="2673003" cy="3302700"/>
            <a:chOff x="3221800" y="1342525"/>
            <a:chExt cx="2673003" cy="3302700"/>
          </a:xfrm>
        </p:grpSpPr>
        <p:sp>
          <p:nvSpPr>
            <p:cNvPr id="94" name="Shape 94"/>
            <p:cNvSpPr/>
            <p:nvPr/>
          </p:nvSpPr>
          <p:spPr>
            <a:xfrm>
              <a:off x="3221803" y="1342525"/>
              <a:ext cx="26730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3221800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6" name="Shape 96"/>
          <p:cNvSpPr txBox="1"/>
          <p:nvPr/>
        </p:nvSpPr>
        <p:spPr>
          <a:xfrm>
            <a:off x="5446550" y="1633525"/>
            <a:ext cx="2329500" cy="5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Technology as “living” social entity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5457125" y="2488975"/>
            <a:ext cx="2329500" cy="19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technology (e.g., a computer, virtual pet, robot or android) seems to be an independent, "living" social entity.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The Promise of Telepresence 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buNone/>
            </a:pPr>
            <a:r>
              <a:rPr lang="en"/>
              <a:t>(And the peril of telepresence)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190925" y="1171275"/>
            <a:ext cx="3500400" cy="309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Entertainment 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Business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Relationships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Health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5097750" y="399300"/>
            <a:ext cx="3593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Concerning the Topics of...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Entertainment</a:t>
            </a:r>
          </a:p>
        </p:txBody>
      </p:sp>
      <p:grpSp>
        <p:nvGrpSpPr>
          <p:cNvPr id="111" name="Shape 111"/>
          <p:cNvGrpSpPr/>
          <p:nvPr/>
        </p:nvGrpSpPr>
        <p:grpSpPr>
          <a:xfrm>
            <a:off x="1040450" y="1514725"/>
            <a:ext cx="2683300" cy="3302700"/>
            <a:chOff x="431825" y="1342525"/>
            <a:chExt cx="2683300" cy="3302700"/>
          </a:xfrm>
        </p:grpSpPr>
        <p:sp>
          <p:nvSpPr>
            <p:cNvPr id="112" name="Shape 112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3" name="Shape 113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buNone/>
              </a:pPr>
              <a:r>
                <a:rPr lang="en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Promise</a:t>
              </a:r>
            </a:p>
          </p:txBody>
        </p:sp>
      </p:grpSp>
      <p:grpSp>
        <p:nvGrpSpPr>
          <p:cNvPr id="114" name="Shape 114"/>
          <p:cNvGrpSpPr/>
          <p:nvPr/>
        </p:nvGrpSpPr>
        <p:grpSpPr>
          <a:xfrm>
            <a:off x="4926800" y="1514725"/>
            <a:ext cx="2683300" cy="3302700"/>
            <a:chOff x="431825" y="1342525"/>
            <a:chExt cx="2683300" cy="3302700"/>
          </a:xfrm>
        </p:grpSpPr>
        <p:sp>
          <p:nvSpPr>
            <p:cNvPr id="115" name="Shape 115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buNone/>
              </a:pPr>
              <a:r>
                <a:rPr lang="en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Perils</a:t>
              </a:r>
            </a:p>
          </p:txBody>
        </p:sp>
      </p:grpSp>
      <p:sp>
        <p:nvSpPr>
          <p:cNvPr id="117" name="Shape 117"/>
          <p:cNvSpPr txBox="1"/>
          <p:nvPr/>
        </p:nvSpPr>
        <p:spPr>
          <a:xfrm>
            <a:off x="1100400" y="2435750"/>
            <a:ext cx="2559300" cy="23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Enriches our lives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IMAX technology; puts you “there” 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CGI; creates the illusion of presence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Wii/Kinect; interactivity with peripheral devices</a:t>
            </a:r>
          </a:p>
          <a:p>
            <a:pPr indent="-317500" lvl="0" marL="457200">
              <a:spcBef>
                <a:spcPts val="0"/>
              </a:spcBef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AR; enhances ordinary objects with superimposed imagery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5032000" y="2407100"/>
            <a:ext cx="2472900" cy="23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Just because we can doesn’t mean we should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Reproduction of non-mediated experiences; amplify traditional dangers and create new ones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Allow problematic usage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Autotune; blurs the lines of reality </a:t>
            </a:r>
          </a:p>
          <a:p>
            <a:pPr indent="-317500" lvl="0" marL="457200">
              <a:spcBef>
                <a:spcPts val="0"/>
              </a:spcBef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“Mind Control”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Business</a:t>
            </a:r>
          </a:p>
        </p:txBody>
      </p:sp>
      <p:grpSp>
        <p:nvGrpSpPr>
          <p:cNvPr id="124" name="Shape 124"/>
          <p:cNvGrpSpPr/>
          <p:nvPr/>
        </p:nvGrpSpPr>
        <p:grpSpPr>
          <a:xfrm>
            <a:off x="1040450" y="1514725"/>
            <a:ext cx="2683300" cy="3302700"/>
            <a:chOff x="431825" y="1342525"/>
            <a:chExt cx="2683300" cy="3302700"/>
          </a:xfrm>
        </p:grpSpPr>
        <p:sp>
          <p:nvSpPr>
            <p:cNvPr id="125" name="Shape 125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6" name="Shape 126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buNone/>
              </a:pPr>
              <a:r>
                <a:rPr lang="en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Promise</a:t>
              </a:r>
            </a:p>
          </p:txBody>
        </p:sp>
      </p:grpSp>
      <p:grpSp>
        <p:nvGrpSpPr>
          <p:cNvPr id="127" name="Shape 127"/>
          <p:cNvGrpSpPr/>
          <p:nvPr/>
        </p:nvGrpSpPr>
        <p:grpSpPr>
          <a:xfrm>
            <a:off x="5025750" y="1514725"/>
            <a:ext cx="2683300" cy="3302700"/>
            <a:chOff x="431825" y="1342525"/>
            <a:chExt cx="2683300" cy="3302700"/>
          </a:xfrm>
        </p:grpSpPr>
        <p:sp>
          <p:nvSpPr>
            <p:cNvPr id="128" name="Shape 128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9" name="Shape 129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buNone/>
              </a:pPr>
              <a:r>
                <a:rPr lang="en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Perils</a:t>
              </a:r>
            </a:p>
          </p:txBody>
        </p:sp>
      </p:grpSp>
      <p:sp>
        <p:nvSpPr>
          <p:cNvPr id="130" name="Shape 130"/>
          <p:cNvSpPr txBox="1"/>
          <p:nvPr/>
        </p:nvSpPr>
        <p:spPr>
          <a:xfrm>
            <a:off x="1100400" y="2411025"/>
            <a:ext cx="2534700" cy="23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Benefits to advertisers and consumers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Cisco TelePresence Meeting Solution; saves energy and costs of travel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Google Earth; altered tourism industry and how we “visit” places</a:t>
            </a:r>
          </a:p>
          <a:p>
            <a:pPr indent="-317500" lvl="0" marL="457200">
              <a:spcBef>
                <a:spcPts val="0"/>
              </a:spcBef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Architectural tools; closer to accurate mock-ups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069325" y="2398650"/>
            <a:ext cx="2534700" cy="23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Takes society some steps backward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Cisco Virtual meetings; lose subtle social cues, important in business</a:t>
            </a:r>
          </a:p>
          <a:p>
            <a:pPr indent="-317500" lvl="0" marL="457200">
              <a:spcBef>
                <a:spcPts val="0"/>
              </a:spcBef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media literacy; must reteach ourselves in the new world of advertising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Education</a:t>
            </a:r>
          </a:p>
        </p:txBody>
      </p:sp>
      <p:grpSp>
        <p:nvGrpSpPr>
          <p:cNvPr id="137" name="Shape 137"/>
          <p:cNvGrpSpPr/>
          <p:nvPr/>
        </p:nvGrpSpPr>
        <p:grpSpPr>
          <a:xfrm>
            <a:off x="1089900" y="1514725"/>
            <a:ext cx="2683300" cy="3302700"/>
            <a:chOff x="431825" y="1342525"/>
            <a:chExt cx="2683300" cy="3302700"/>
          </a:xfrm>
        </p:grpSpPr>
        <p:sp>
          <p:nvSpPr>
            <p:cNvPr id="138" name="Shape 138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9" name="Shape 139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buNone/>
              </a:pPr>
              <a:r>
                <a:rPr lang="en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Promise</a:t>
              </a:r>
            </a:p>
          </p:txBody>
        </p:sp>
      </p:grpSp>
      <p:grpSp>
        <p:nvGrpSpPr>
          <p:cNvPr id="140" name="Shape 140"/>
          <p:cNvGrpSpPr/>
          <p:nvPr/>
        </p:nvGrpSpPr>
        <p:grpSpPr>
          <a:xfrm>
            <a:off x="4889750" y="1514725"/>
            <a:ext cx="2683300" cy="3302700"/>
            <a:chOff x="431825" y="1342525"/>
            <a:chExt cx="2683300" cy="3302700"/>
          </a:xfrm>
        </p:grpSpPr>
        <p:sp>
          <p:nvSpPr>
            <p:cNvPr id="141" name="Shape 141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" name="Shape 142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buNone/>
              </a:pPr>
              <a:r>
                <a:rPr lang="en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Perils</a:t>
              </a:r>
            </a:p>
          </p:txBody>
        </p:sp>
      </p:grpSp>
      <p:sp>
        <p:nvSpPr>
          <p:cNvPr id="143" name="Shape 143"/>
          <p:cNvSpPr txBox="1"/>
          <p:nvPr/>
        </p:nvSpPr>
        <p:spPr>
          <a:xfrm>
            <a:off x="1149875" y="2423375"/>
            <a:ext cx="2547000" cy="23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as humans learn by doing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Virtual learning environments; connect classrooms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Simulator tools; train without risk (firefighters, military combat, surgery)</a:t>
            </a:r>
          </a:p>
          <a:p>
            <a:pPr indent="-317500" lvl="0" marL="457200">
              <a:spcBef>
                <a:spcPts val="0"/>
              </a:spcBef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Immersive Education Initiative; increasingly common and critical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995125" y="2460475"/>
            <a:ext cx="2485200" cy="22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information technology truly unlimited?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Inaccurate representations and information; unrealistic options like “reset” or “repeat”</a:t>
            </a:r>
          </a:p>
          <a:p>
            <a:pPr indent="-317500" lvl="0" marL="457200">
              <a:spcBef>
                <a:spcPts val="0"/>
              </a:spcBef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Presence Military games; could desensitize “player” in real combat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Relationships</a:t>
            </a:r>
          </a:p>
        </p:txBody>
      </p:sp>
      <p:grpSp>
        <p:nvGrpSpPr>
          <p:cNvPr id="150" name="Shape 150"/>
          <p:cNvGrpSpPr/>
          <p:nvPr/>
        </p:nvGrpSpPr>
        <p:grpSpPr>
          <a:xfrm>
            <a:off x="1040450" y="1514725"/>
            <a:ext cx="2683300" cy="3302700"/>
            <a:chOff x="431825" y="1342525"/>
            <a:chExt cx="2683300" cy="3302700"/>
          </a:xfrm>
        </p:grpSpPr>
        <p:sp>
          <p:nvSpPr>
            <p:cNvPr id="151" name="Shape 151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buNone/>
              </a:pPr>
              <a:r>
                <a:rPr lang="en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Promise</a:t>
              </a:r>
            </a:p>
          </p:txBody>
        </p:sp>
      </p:grpSp>
      <p:grpSp>
        <p:nvGrpSpPr>
          <p:cNvPr id="153" name="Shape 153"/>
          <p:cNvGrpSpPr/>
          <p:nvPr/>
        </p:nvGrpSpPr>
        <p:grpSpPr>
          <a:xfrm>
            <a:off x="4889750" y="1514725"/>
            <a:ext cx="2683300" cy="3302700"/>
            <a:chOff x="431825" y="1342525"/>
            <a:chExt cx="2683300" cy="3302700"/>
          </a:xfrm>
        </p:grpSpPr>
        <p:sp>
          <p:nvSpPr>
            <p:cNvPr id="154" name="Shape 154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" name="Shape 155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 algn="ctr">
                <a:spcBef>
                  <a:spcPts val="0"/>
                </a:spcBef>
                <a:buNone/>
              </a:pPr>
              <a:r>
                <a:rPr lang="en" sz="24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Perils</a:t>
              </a:r>
            </a:p>
          </p:txBody>
        </p:sp>
      </p:grpSp>
      <p:sp>
        <p:nvSpPr>
          <p:cNvPr id="156" name="Shape 156"/>
          <p:cNvSpPr txBox="1"/>
          <p:nvPr/>
        </p:nvSpPr>
        <p:spPr>
          <a:xfrm>
            <a:off x="1088050" y="2398650"/>
            <a:ext cx="2571600" cy="23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can create new forms of connection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Video chat; bring us closer in touch from far away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Presence Frames/Slumber light; subtle cues of presence</a:t>
            </a:r>
          </a:p>
          <a:p>
            <a:pPr indent="-317500" lvl="0" marL="457200">
              <a:spcBef>
                <a:spcPts val="0"/>
              </a:spcBef>
              <a:buClr>
                <a:srgbClr val="FFFFFF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Nintendogs/Furby; virtual pets we might otherwise not be able to have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4958025" y="2398650"/>
            <a:ext cx="2571600" cy="23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must think about the “social ramifications that accompany the allowed uses of such technologies.”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Dystopian views; not much research but worth consideration</a:t>
            </a:r>
          </a:p>
          <a:p>
            <a: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Artificial “comfort”; potentially stunt natural human development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