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4" r:id="rId2"/>
  </p:sldMasterIdLst>
  <p:notesMasterIdLst>
    <p:notesMasterId r:id="rId93"/>
  </p:notesMasterIdLst>
  <p:sldIdLst>
    <p:sldId id="261" r:id="rId3"/>
    <p:sldId id="465" r:id="rId4"/>
    <p:sldId id="264" r:id="rId5"/>
    <p:sldId id="369" r:id="rId6"/>
    <p:sldId id="431" r:id="rId7"/>
    <p:sldId id="277" r:id="rId8"/>
    <p:sldId id="278" r:id="rId9"/>
    <p:sldId id="279" r:id="rId10"/>
    <p:sldId id="280" r:id="rId11"/>
    <p:sldId id="281" r:id="rId12"/>
    <p:sldId id="282" r:id="rId13"/>
    <p:sldId id="374" r:id="rId14"/>
    <p:sldId id="283" r:id="rId15"/>
    <p:sldId id="284" r:id="rId16"/>
    <p:sldId id="274" r:id="rId17"/>
    <p:sldId id="285" r:id="rId18"/>
    <p:sldId id="286" r:id="rId19"/>
    <p:sldId id="287" r:id="rId20"/>
    <p:sldId id="459" r:id="rId21"/>
    <p:sldId id="412" r:id="rId22"/>
    <p:sldId id="378" r:id="rId23"/>
    <p:sldId id="343" r:id="rId24"/>
    <p:sldId id="290" r:id="rId25"/>
    <p:sldId id="292" r:id="rId26"/>
    <p:sldId id="390" r:id="rId27"/>
    <p:sldId id="432" r:id="rId28"/>
    <p:sldId id="392" r:id="rId29"/>
    <p:sldId id="424" r:id="rId30"/>
    <p:sldId id="433" r:id="rId31"/>
    <p:sldId id="397" r:id="rId32"/>
    <p:sldId id="295" r:id="rId33"/>
    <p:sldId id="293" r:id="rId34"/>
    <p:sldId id="294" r:id="rId35"/>
    <p:sldId id="469" r:id="rId36"/>
    <p:sldId id="460" r:id="rId37"/>
    <p:sldId id="296" r:id="rId38"/>
    <p:sldId id="428" r:id="rId39"/>
    <p:sldId id="297" r:id="rId40"/>
    <p:sldId id="306" r:id="rId41"/>
    <p:sldId id="391" r:id="rId42"/>
    <p:sldId id="307" r:id="rId43"/>
    <p:sldId id="308" r:id="rId44"/>
    <p:sldId id="420" r:id="rId45"/>
    <p:sldId id="298" r:id="rId46"/>
    <p:sldId id="299" r:id="rId47"/>
    <p:sldId id="330" r:id="rId48"/>
    <p:sldId id="301" r:id="rId49"/>
    <p:sldId id="333" r:id="rId50"/>
    <p:sldId id="302" r:id="rId51"/>
    <p:sldId id="303" r:id="rId52"/>
    <p:sldId id="304" r:id="rId53"/>
    <p:sldId id="305" r:id="rId54"/>
    <p:sldId id="312" r:id="rId55"/>
    <p:sldId id="425" r:id="rId56"/>
    <p:sldId id="409" r:id="rId57"/>
    <p:sldId id="314" r:id="rId58"/>
    <p:sldId id="315" r:id="rId59"/>
    <p:sldId id="316" r:id="rId60"/>
    <p:sldId id="317" r:id="rId61"/>
    <p:sldId id="318" r:id="rId62"/>
    <p:sldId id="426" r:id="rId63"/>
    <p:sldId id="319" r:id="rId64"/>
    <p:sldId id="434" r:id="rId65"/>
    <p:sldId id="417" r:id="rId66"/>
    <p:sldId id="335" r:id="rId67"/>
    <p:sldId id="442" r:id="rId68"/>
    <p:sldId id="395" r:id="rId69"/>
    <p:sldId id="413" r:id="rId70"/>
    <p:sldId id="414" r:id="rId71"/>
    <p:sldId id="415" r:id="rId72"/>
    <p:sldId id="466" r:id="rId73"/>
    <p:sldId id="340" r:id="rId74"/>
    <p:sldId id="337" r:id="rId75"/>
    <p:sldId id="339" r:id="rId76"/>
    <p:sldId id="430" r:id="rId77"/>
    <p:sldId id="405" r:id="rId78"/>
    <p:sldId id="467" r:id="rId79"/>
    <p:sldId id="458" r:id="rId80"/>
    <p:sldId id="448" r:id="rId81"/>
    <p:sldId id="449" r:id="rId82"/>
    <p:sldId id="452" r:id="rId83"/>
    <p:sldId id="446" r:id="rId84"/>
    <p:sldId id="455" r:id="rId85"/>
    <p:sldId id="450" r:id="rId86"/>
    <p:sldId id="451" r:id="rId87"/>
    <p:sldId id="456" r:id="rId88"/>
    <p:sldId id="468" r:id="rId89"/>
    <p:sldId id="457" r:id="rId90"/>
    <p:sldId id="364" r:id="rId91"/>
    <p:sldId id="470" r:id="rId9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5">
          <p15:clr>
            <a:srgbClr val="A4A3A4"/>
          </p15:clr>
        </p15:guide>
        <p15:guide id="2" orient="horz" pos="1212">
          <p15:clr>
            <a:srgbClr val="A4A3A4"/>
          </p15:clr>
        </p15:guide>
        <p15:guide id="3" orient="horz" pos="520">
          <p15:clr>
            <a:srgbClr val="A4A3A4"/>
          </p15:clr>
        </p15:guide>
        <p15:guide id="4" orient="horz" pos="840">
          <p15:clr>
            <a:srgbClr val="A4A3A4"/>
          </p15:clr>
        </p15:guide>
        <p15:guide id="5" pos="5585">
          <p15:clr>
            <a:srgbClr val="A4A3A4"/>
          </p15:clr>
        </p15:guide>
        <p15:guide id="6" pos="870">
          <p15:clr>
            <a:srgbClr val="A4A3A4"/>
          </p15:clr>
        </p15:guide>
        <p15:guide id="7" pos="46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snapToGrid="0" snapToObjects="1" showGuides="1">
      <p:cViewPr varScale="1">
        <p:scale>
          <a:sx n="162" d="100"/>
          <a:sy n="162" d="100"/>
        </p:scale>
        <p:origin x="144" y="306"/>
      </p:cViewPr>
      <p:guideLst>
        <p:guide orient="horz" pos="2495"/>
        <p:guide orient="horz" pos="1212"/>
        <p:guide orient="horz" pos="520"/>
        <p:guide orient="horz" pos="840"/>
        <p:guide pos="5585"/>
        <p:guide pos="870"/>
        <p:guide pos="469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58"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66CC9-9037-462F-A274-88FA974846BB}" type="datetimeFigureOut">
              <a:rPr lang="en-US" smtClean="0"/>
              <a:t>2/22/2018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4B9EC-070A-41E8-95B0-B8F7243EC506}" type="slidenum">
              <a:rPr lang="en-US" smtClean="0"/>
              <a:t>‹#›</a:t>
            </a:fld>
            <a:endParaRPr lang="en-US"/>
          </a:p>
        </p:txBody>
      </p:sp>
    </p:spTree>
    <p:extLst>
      <p:ext uri="{BB962C8B-B14F-4D97-AF65-F5344CB8AC3E}">
        <p14:creationId xmlns:p14="http://schemas.microsoft.com/office/powerpoint/2010/main" val="2849475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850E8-79FC-45FC-84F1-C3846F845346}" type="slidenum">
              <a:rPr lang="en-US"/>
              <a:pPr/>
              <a:t>23</a:t>
            </a:fld>
            <a:endParaRPr lang="en-US"/>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6957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6458D-078C-4FD9-9091-50AEAE450528}" type="slidenum">
              <a:rPr lang="en-US"/>
              <a:pPr/>
              <a:t>35</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3130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3A0030-206D-466F-907C-60BF452F8102}" type="slidenum">
              <a:rPr lang="en-US"/>
              <a:pPr/>
              <a:t>36</a:t>
            </a:fld>
            <a:endParaRPr lang="en-US"/>
          </a:p>
        </p:txBody>
      </p:sp>
      <p:sp>
        <p:nvSpPr>
          <p:cNvPr id="928770" name="Rectangle 2"/>
          <p:cNvSpPr>
            <a:spLocks noGrp="1" noRot="1" noChangeAspect="1" noChangeArrowheads="1" noTextEdit="1"/>
          </p:cNvSpPr>
          <p:nvPr>
            <p:ph type="sldImg"/>
          </p:nvPr>
        </p:nvSpPr>
        <p:spPr>
          <a:ln/>
        </p:spPr>
      </p:sp>
      <p:sp>
        <p:nvSpPr>
          <p:cNvPr id="92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9640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4B9EC-070A-41E8-95B0-B8F7243EC506}" type="slidenum">
              <a:rPr lang="en-US" smtClean="0"/>
              <a:t>37</a:t>
            </a:fld>
            <a:endParaRPr lang="en-US"/>
          </a:p>
        </p:txBody>
      </p:sp>
    </p:spTree>
    <p:extLst>
      <p:ext uri="{BB962C8B-B14F-4D97-AF65-F5344CB8AC3E}">
        <p14:creationId xmlns:p14="http://schemas.microsoft.com/office/powerpoint/2010/main" val="3033705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3A0030-206D-466F-907C-60BF452F8102}" type="slidenum">
              <a:rPr lang="en-US"/>
              <a:pPr/>
              <a:t>38</a:t>
            </a:fld>
            <a:endParaRPr lang="en-US"/>
          </a:p>
        </p:txBody>
      </p:sp>
      <p:sp>
        <p:nvSpPr>
          <p:cNvPr id="928770" name="Rectangle 2"/>
          <p:cNvSpPr>
            <a:spLocks noGrp="1" noRot="1" noChangeAspect="1" noChangeArrowheads="1" noTextEdit="1"/>
          </p:cNvSpPr>
          <p:nvPr>
            <p:ph type="sldImg"/>
          </p:nvPr>
        </p:nvSpPr>
        <p:spPr>
          <a:ln/>
        </p:spPr>
      </p:sp>
      <p:sp>
        <p:nvSpPr>
          <p:cNvPr id="92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913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DD9F9-8AB7-4420-A3F2-BD045C90F92A}" type="slidenum">
              <a:rPr lang="en-US">
                <a:solidFill>
                  <a:prstClr val="black"/>
                </a:solidFill>
              </a:rPr>
              <a:pPr/>
              <a:t>39</a:t>
            </a:fld>
            <a:endParaRPr lang="en-US">
              <a:solidFill>
                <a:prstClr val="black"/>
              </a:solidFill>
            </a:endParaRPr>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369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850E8-79FC-45FC-84F1-C3846F845346}" type="slidenum">
              <a:rPr lang="en-US"/>
              <a:pPr/>
              <a:t>40</a:t>
            </a:fld>
            <a:endParaRPr lang="en-US"/>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3295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C04DA3-402B-45B8-872D-1626B7CB3219}" type="slidenum">
              <a:rPr lang="en-US"/>
              <a:pPr/>
              <a:t>41</a:t>
            </a:fld>
            <a:endParaRPr lang="en-US"/>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725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3A0030-206D-466F-907C-60BF452F8102}" type="slidenum">
              <a:rPr lang="en-US"/>
              <a:pPr/>
              <a:t>42</a:t>
            </a:fld>
            <a:endParaRPr lang="en-US"/>
          </a:p>
        </p:txBody>
      </p:sp>
      <p:sp>
        <p:nvSpPr>
          <p:cNvPr id="928770" name="Rectangle 2"/>
          <p:cNvSpPr>
            <a:spLocks noGrp="1" noRot="1" noChangeAspect="1" noChangeArrowheads="1" noTextEdit="1"/>
          </p:cNvSpPr>
          <p:nvPr>
            <p:ph type="sldImg"/>
          </p:nvPr>
        </p:nvSpPr>
        <p:spPr>
          <a:ln/>
        </p:spPr>
      </p:sp>
      <p:sp>
        <p:nvSpPr>
          <p:cNvPr id="92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4210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DD9F9-8AB7-4420-A3F2-BD045C90F92A}" type="slidenum">
              <a:rPr lang="en-US"/>
              <a:pPr/>
              <a:t>44</a:t>
            </a:fld>
            <a:endParaRPr lang="en-US"/>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2454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C37389-0543-4A1C-A246-D34E2ABC21BC}" type="slidenum">
              <a:rPr lang="en-US"/>
              <a:pPr/>
              <a:t>45</a:t>
            </a:fld>
            <a:endParaRPr 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8287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69977-DA06-408B-A376-FEE7702B7DF8}" type="slidenum">
              <a:rPr lang="en-US"/>
              <a:pPr/>
              <a:t>24</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8003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82DA9D-79BC-4221-AB9E-3A0867916FC2}" type="slidenum">
              <a:rPr lang="en-US"/>
              <a:pPr/>
              <a:t>47</a:t>
            </a:fld>
            <a:endParaRPr lang="en-US"/>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48831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EBE2A-1A3A-4D21-B0F8-77BB564999E8}" type="slidenum">
              <a:rPr lang="en-US"/>
              <a:pPr/>
              <a:t>48</a:t>
            </a:fld>
            <a:endParaRPr lang="en-US"/>
          </a:p>
        </p:txBody>
      </p:sp>
      <p:sp>
        <p:nvSpPr>
          <p:cNvPr id="873474" name="Rectangle 2"/>
          <p:cNvSpPr>
            <a:spLocks noGrp="1" noRot="1" noChangeAspect="1" noChangeArrowheads="1" noTextEdit="1"/>
          </p:cNvSpPr>
          <p:nvPr>
            <p:ph type="sldImg"/>
          </p:nvPr>
        </p:nvSpPr>
        <p:spPr>
          <a:ln/>
        </p:spPr>
      </p:sp>
      <p:sp>
        <p:nvSpPr>
          <p:cNvPr id="873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99417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C04DA3-402B-45B8-872D-1626B7CB3219}" type="slidenum">
              <a:rPr lang="en-US"/>
              <a:pPr/>
              <a:t>49</a:t>
            </a:fld>
            <a:endParaRPr lang="en-US"/>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8761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1FDF2-627B-4E0E-A235-0EC7B3442321}" type="slidenum">
              <a:rPr lang="en-US"/>
              <a:pPr/>
              <a:t>50</a:t>
            </a:fld>
            <a:endParaRPr lang="en-US"/>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380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C4A00-CEC0-4AAE-A7E2-C86907CC801E}" type="slidenum">
              <a:rPr lang="en-US"/>
              <a:pPr/>
              <a:t>51</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9092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338076-279B-4C31-8F5D-ED49D9F595A5}" type="slidenum">
              <a:rPr lang="en-US"/>
              <a:pPr/>
              <a:t>52</a:t>
            </a:fld>
            <a:endParaRPr lang="en-US"/>
          </a:p>
        </p:txBody>
      </p:sp>
      <p:sp>
        <p:nvSpPr>
          <p:cNvPr id="1038338" name="Rectangle 2"/>
          <p:cNvSpPr>
            <a:spLocks noGrp="1" noRot="1" noChangeAspect="1" noChangeArrowheads="1" noTextEdit="1"/>
          </p:cNvSpPr>
          <p:nvPr>
            <p:ph type="sldImg"/>
          </p:nvPr>
        </p:nvSpPr>
        <p:spPr>
          <a:ln/>
        </p:spPr>
      </p:sp>
      <p:sp>
        <p:nvSpPr>
          <p:cNvPr id="1038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5834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C37389-0543-4A1C-A246-D34E2ABC21BC}" type="slidenum">
              <a:rPr lang="en-US"/>
              <a:pPr/>
              <a:t>53</a:t>
            </a:fld>
            <a:endParaRPr 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665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DD9F9-8AB7-4420-A3F2-BD045C90F92A}" type="slidenum">
              <a:rPr lang="en-US"/>
              <a:pPr/>
              <a:t>55</a:t>
            </a:fld>
            <a:endParaRPr lang="en-US"/>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00493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C04DA3-402B-45B8-872D-1626B7CB3219}" type="slidenum">
              <a:rPr lang="en-US">
                <a:solidFill>
                  <a:prstClr val="black"/>
                </a:solidFill>
              </a:rPr>
              <a:pPr/>
              <a:t>56</a:t>
            </a:fld>
            <a:endParaRPr lang="en-US">
              <a:solidFill>
                <a:prstClr val="black"/>
              </a:solidFill>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0670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C04DA3-402B-45B8-872D-1626B7CB3219}" type="slidenum">
              <a:rPr lang="en-US">
                <a:solidFill>
                  <a:prstClr val="black"/>
                </a:solidFill>
              </a:rPr>
              <a:pPr/>
              <a:t>57</a:t>
            </a:fld>
            <a:endParaRPr lang="en-US">
              <a:solidFill>
                <a:prstClr val="black"/>
              </a:solidFill>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8736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850E8-79FC-45FC-84F1-C3846F845346}" type="slidenum">
              <a:rPr lang="en-US"/>
              <a:pPr/>
              <a:t>25</a:t>
            </a:fld>
            <a:endParaRPr lang="en-US"/>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3580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FAF9A-0707-4FAE-BF62-2A36D3472443}" type="slidenum">
              <a:rPr lang="en-US"/>
              <a:pPr/>
              <a:t>58</a:t>
            </a:fld>
            <a:endParaRPr lang="en-US"/>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5070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61DC2-6146-46B0-9120-85E70D4ADA8A}" type="slidenum">
              <a:rPr lang="en-US"/>
              <a:pPr/>
              <a:t>59</a:t>
            </a:fld>
            <a:endParaRPr lang="en-US"/>
          </a:p>
        </p:txBody>
      </p:sp>
      <p:sp>
        <p:nvSpPr>
          <p:cNvPr id="1032194" name="Rectangle 2"/>
          <p:cNvSpPr>
            <a:spLocks noGrp="1" noRot="1" noChangeAspect="1" noChangeArrowheads="1" noTextEdit="1"/>
          </p:cNvSpPr>
          <p:nvPr>
            <p:ph type="sldImg"/>
          </p:nvPr>
        </p:nvSpPr>
        <p:spPr>
          <a:ln/>
        </p:spPr>
      </p:sp>
      <p:sp>
        <p:nvSpPr>
          <p:cNvPr id="1032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834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8CE44D-30AF-469E-BE2E-8BF9287BDFAF}" type="slidenum">
              <a:rPr lang="en-US"/>
              <a:pPr/>
              <a:t>60</a:t>
            </a:fld>
            <a:endParaRPr lang="en-US"/>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9165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E7EB62-4FFD-4391-B107-B35DECF1E864}" type="slidenum">
              <a:rPr lang="en-US"/>
              <a:pPr/>
              <a:t>62</a:t>
            </a:fld>
            <a:endParaRPr lang="en-US"/>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18098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FAF9A-0707-4FAE-BF62-2A36D3472443}" type="slidenum">
              <a:rPr lang="en-US">
                <a:solidFill>
                  <a:prstClr val="black"/>
                </a:solidFill>
              </a:rPr>
              <a:pPr/>
              <a:t>64</a:t>
            </a:fld>
            <a:endParaRPr lang="en-US">
              <a:solidFill>
                <a:prstClr val="black"/>
              </a:solidFill>
            </a:endParaRPr>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41285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4B9EC-070A-41E8-95B0-B8F7243EC506}" type="slidenum">
              <a:rPr lang="en-US" smtClean="0"/>
              <a:t>69</a:t>
            </a:fld>
            <a:endParaRPr lang="en-US"/>
          </a:p>
        </p:txBody>
      </p:sp>
    </p:spTree>
    <p:extLst>
      <p:ext uri="{BB962C8B-B14F-4D97-AF65-F5344CB8AC3E}">
        <p14:creationId xmlns:p14="http://schemas.microsoft.com/office/powerpoint/2010/main" val="205441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4B9EC-070A-41E8-95B0-B8F7243EC506}" type="slidenum">
              <a:rPr lang="en-US" smtClean="0"/>
              <a:t>70</a:t>
            </a:fld>
            <a:endParaRPr lang="en-US"/>
          </a:p>
        </p:txBody>
      </p:sp>
    </p:spTree>
    <p:extLst>
      <p:ext uri="{BB962C8B-B14F-4D97-AF65-F5344CB8AC3E}">
        <p14:creationId xmlns:p14="http://schemas.microsoft.com/office/powerpoint/2010/main" val="3722555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F6E23-A45B-4687-BA7D-153AD2653690}" type="slidenum">
              <a:rPr lang="en-US"/>
              <a:pPr/>
              <a:t>72</a:t>
            </a:fld>
            <a:endParaRPr lang="en-US"/>
          </a:p>
        </p:txBody>
      </p:sp>
      <p:sp>
        <p:nvSpPr>
          <p:cNvPr id="855042" name="Rectangle 2"/>
          <p:cNvSpPr>
            <a:spLocks noGrp="1" noRot="1" noChangeAspect="1" noChangeArrowheads="1" noTextEdit="1"/>
          </p:cNvSpPr>
          <p:nvPr>
            <p:ph type="sldImg"/>
          </p:nvPr>
        </p:nvSpPr>
        <p:spPr>
          <a:ln/>
        </p:spPr>
      </p:sp>
      <p:sp>
        <p:nvSpPr>
          <p:cNvPr id="855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7476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4B9EC-070A-41E8-95B0-B8F7243EC506}" type="slidenum">
              <a:rPr lang="en-US" smtClean="0"/>
              <a:t>75</a:t>
            </a:fld>
            <a:endParaRPr lang="en-US"/>
          </a:p>
        </p:txBody>
      </p:sp>
    </p:spTree>
    <p:extLst>
      <p:ext uri="{BB962C8B-B14F-4D97-AF65-F5344CB8AC3E}">
        <p14:creationId xmlns:p14="http://schemas.microsoft.com/office/powerpoint/2010/main" val="312324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850E8-79FC-45FC-84F1-C3846F845346}" type="slidenum">
              <a:rPr lang="en-US"/>
              <a:pPr/>
              <a:t>26</a:t>
            </a:fld>
            <a:endParaRPr lang="en-US"/>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6943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850E8-79FC-45FC-84F1-C3846F845346}" type="slidenum">
              <a:rPr lang="en-US"/>
              <a:pPr/>
              <a:t>27</a:t>
            </a:fld>
            <a:endParaRPr lang="en-US"/>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93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F0A8A1-4722-4740-9DD9-BC5BA187D4CD}" type="slidenum">
              <a:rPr lang="en-US"/>
              <a:pPr/>
              <a:t>31</a:t>
            </a:fld>
            <a:endParaRPr lang="en-US"/>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563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E7EB62-4FFD-4391-B107-B35DECF1E864}" type="slidenum">
              <a:rPr lang="en-US"/>
              <a:pPr/>
              <a:t>32</a:t>
            </a:fld>
            <a:endParaRPr lang="en-US"/>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9338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6458D-078C-4FD9-9091-50AEAE450528}" type="slidenum">
              <a:rPr lang="en-US"/>
              <a:pPr/>
              <a:t>33</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0133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6458D-078C-4FD9-9091-50AEAE450528}" type="slidenum">
              <a:rPr lang="en-US"/>
              <a:pPr/>
              <a:t>34</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42917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3932" y="514091"/>
            <a:ext cx="7772400" cy="645224"/>
          </a:xfrm>
        </p:spPr>
        <p:txBody>
          <a:bodyPr>
            <a:normAutofit/>
          </a:bodyPr>
          <a:lstStyle>
            <a:lvl1pPr>
              <a:defRPr sz="3600"/>
            </a:lvl1pPr>
          </a:lstStyle>
          <a:p>
            <a:r>
              <a:rPr lang="en-US" dirty="0"/>
              <a:t>Click to edit Slide Title</a:t>
            </a:r>
          </a:p>
        </p:txBody>
      </p:sp>
      <p:sp>
        <p:nvSpPr>
          <p:cNvPr id="3" name="Subtitle 2"/>
          <p:cNvSpPr>
            <a:spLocks noGrp="1"/>
          </p:cNvSpPr>
          <p:nvPr>
            <p:ph type="subTitle" idx="1" hasCustomPrompt="1"/>
          </p:nvPr>
        </p:nvSpPr>
        <p:spPr>
          <a:xfrm>
            <a:off x="918111" y="1260892"/>
            <a:ext cx="7108487" cy="3398924"/>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subtext</a:t>
            </a:r>
          </a:p>
        </p:txBody>
      </p:sp>
      <p:sp>
        <p:nvSpPr>
          <p:cNvPr id="4" name="Date Placeholder 3"/>
          <p:cNvSpPr>
            <a:spLocks noGrp="1"/>
          </p:cNvSpPr>
          <p:nvPr>
            <p:ph type="dt" sz="half" idx="10"/>
          </p:nvPr>
        </p:nvSpPr>
        <p:spPr/>
        <p:txBody>
          <a:bodyPr/>
          <a:lstStyle/>
          <a:p>
            <a:fld id="{FEDBDC0B-D07C-AD46-8C45-CC68DACD2761}"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F40FBF-0664-8341-B41B-160DA5D2088B}" type="slidenum">
              <a:rPr lang="en-US" smtClean="0"/>
              <a:t>‹#›</a:t>
            </a:fld>
            <a:endParaRPr lang="en-US"/>
          </a:p>
        </p:txBody>
      </p:sp>
      <p:sp>
        <p:nvSpPr>
          <p:cNvPr id="8" name="Picture Placeholder 7"/>
          <p:cNvSpPr>
            <a:spLocks noGrp="1"/>
          </p:cNvSpPr>
          <p:nvPr>
            <p:ph type="pic" sz="quarter" idx="13" hasCustomPrompt="1"/>
          </p:nvPr>
        </p:nvSpPr>
        <p:spPr>
          <a:xfrm>
            <a:off x="8102879" y="1671638"/>
            <a:ext cx="763309" cy="2254026"/>
          </a:xfrm>
        </p:spPr>
        <p:txBody>
          <a:bodyPr>
            <a:normAutofit/>
          </a:bodyPr>
          <a:lstStyle>
            <a:lvl1pPr marL="0" indent="0">
              <a:buFontTx/>
              <a:buNone/>
              <a:defRPr sz="1400"/>
            </a:lvl1pPr>
          </a:lstStyle>
          <a:p>
            <a:r>
              <a:rPr lang="en-US" dirty="0"/>
              <a:t>Logo</a:t>
            </a:r>
          </a:p>
        </p:txBody>
      </p:sp>
    </p:spTree>
    <p:extLst>
      <p:ext uri="{BB962C8B-B14F-4D97-AF65-F5344CB8AC3E}">
        <p14:creationId xmlns:p14="http://schemas.microsoft.com/office/powerpoint/2010/main" val="2354230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400300" cy="1200148"/>
          </a:xfrm>
        </p:spPr>
        <p:txBody>
          <a:bodyPr anchor="b">
            <a:normAutofit/>
          </a:bodyPr>
          <a:lstStyle>
            <a:lvl1pPr>
              <a:defRPr sz="2400" b="0" baseline="0"/>
            </a:lvl1pPr>
          </a:lstStyle>
          <a:p>
            <a:r>
              <a:rPr lang="en-US" smtClean="0"/>
              <a:t>Click to edit Master title style</a:t>
            </a:r>
            <a:endParaRPr lang="en-US" dirty="0"/>
          </a:p>
        </p:txBody>
      </p:sp>
      <p:sp>
        <p:nvSpPr>
          <p:cNvPr id="3" name="Content Placeholder 2"/>
          <p:cNvSpPr>
            <a:spLocks noGrp="1"/>
          </p:cNvSpPr>
          <p:nvPr>
            <p:ph idx="1"/>
          </p:nvPr>
        </p:nvSpPr>
        <p:spPr>
          <a:xfrm>
            <a:off x="3378200" y="514350"/>
            <a:ext cx="4559300" cy="411480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1574801"/>
            <a:ext cx="2400300" cy="2857501"/>
          </a:xfrm>
        </p:spPr>
        <p:txBody>
          <a:bodyPr>
            <a:normAutofit/>
          </a:bodyPr>
          <a:lstStyle>
            <a:lvl1pPr marL="0" indent="0">
              <a:lnSpc>
                <a:spcPct val="114000"/>
              </a:lnSpc>
              <a:spcBef>
                <a:spcPts val="600"/>
              </a:spcBef>
              <a:buNone/>
              <a:defRPr sz="9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2/22/2018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7656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6404" y="569214"/>
            <a:ext cx="7063740" cy="3031236"/>
          </a:xfrm>
        </p:spPr>
        <p:txBody>
          <a:bodyPr anchor="b">
            <a:normAutofit/>
          </a:bodyPr>
          <a:lstStyle>
            <a:lvl1pPr algn="l">
              <a:lnSpc>
                <a:spcPct val="85000"/>
              </a:lnSpc>
              <a:defRPr sz="54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46404" y="3600450"/>
            <a:ext cx="7063740" cy="1268730"/>
          </a:xfrm>
        </p:spPr>
        <p:txBody>
          <a:bodyPr>
            <a:normAutofit/>
          </a:bodyPr>
          <a:lstStyle>
            <a:lvl1pPr marL="0" indent="0" algn="l">
              <a:buNone/>
              <a:defRPr sz="1650" baseline="0">
                <a:solidFill>
                  <a:schemeClr val="tx1">
                    <a:lumMod val="75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2/22/2018</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3429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9165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2/22/2018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4489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ss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04689" y="506212"/>
            <a:ext cx="6171071" cy="709689"/>
          </a:xfrm>
        </p:spPr>
        <p:txBody>
          <a:bodyPr/>
          <a:lstStyle/>
          <a:p>
            <a:r>
              <a:rPr lang="en-US" dirty="0"/>
              <a:t>Click to edit Session Title</a:t>
            </a:r>
          </a:p>
        </p:txBody>
      </p:sp>
      <p:sp>
        <p:nvSpPr>
          <p:cNvPr id="3" name="Subtitle 2"/>
          <p:cNvSpPr>
            <a:spLocks noGrp="1"/>
          </p:cNvSpPr>
          <p:nvPr>
            <p:ph type="subTitle" idx="1" hasCustomPrompt="1"/>
          </p:nvPr>
        </p:nvSpPr>
        <p:spPr>
          <a:xfrm>
            <a:off x="1714669" y="1379726"/>
            <a:ext cx="5531917" cy="2954178"/>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Subtext</a:t>
            </a:r>
          </a:p>
        </p:txBody>
      </p:sp>
      <p:sp>
        <p:nvSpPr>
          <p:cNvPr id="4" name="Date Placeholder 3"/>
          <p:cNvSpPr>
            <a:spLocks noGrp="1"/>
          </p:cNvSpPr>
          <p:nvPr>
            <p:ph type="dt" sz="half" idx="10"/>
          </p:nvPr>
        </p:nvSpPr>
        <p:spPr/>
        <p:txBody>
          <a:bodyPr/>
          <a:lstStyle/>
          <a:p>
            <a:fld id="{C7C38722-100E-8F4B-8E85-4D09DF7F955D}"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A176E-8D81-AC41-92B1-425F71B3ACC9}" type="slidenum">
              <a:rPr lang="en-US" smtClean="0"/>
              <a:t>‹#›</a:t>
            </a:fld>
            <a:endParaRPr lang="en-US"/>
          </a:p>
        </p:txBody>
      </p:sp>
      <p:sp>
        <p:nvSpPr>
          <p:cNvPr id="8" name="Picture Placeholder 7"/>
          <p:cNvSpPr>
            <a:spLocks noGrp="1"/>
          </p:cNvSpPr>
          <p:nvPr>
            <p:ph type="pic" sz="quarter" idx="13" hasCustomPrompt="1"/>
          </p:nvPr>
        </p:nvSpPr>
        <p:spPr>
          <a:xfrm>
            <a:off x="7421563" y="1379726"/>
            <a:ext cx="901700" cy="2040109"/>
          </a:xfrm>
        </p:spPr>
        <p:txBody>
          <a:bodyPr>
            <a:normAutofit/>
          </a:bodyPr>
          <a:lstStyle>
            <a:lvl1pPr marL="0" indent="0">
              <a:buFontTx/>
              <a:buNone/>
              <a:defRPr sz="1400"/>
            </a:lvl1pPr>
          </a:lstStyle>
          <a:p>
            <a:r>
              <a:rPr lang="en-US" dirty="0"/>
              <a:t>Logo here</a:t>
            </a:r>
          </a:p>
        </p:txBody>
      </p:sp>
    </p:spTree>
    <p:extLst>
      <p:ext uri="{BB962C8B-B14F-4D97-AF65-F5344CB8AC3E}">
        <p14:creationId xmlns:p14="http://schemas.microsoft.com/office/powerpoint/2010/main" val="226109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ss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04689" y="506212"/>
            <a:ext cx="6171071" cy="709689"/>
          </a:xfrm>
        </p:spPr>
        <p:txBody>
          <a:bodyPr/>
          <a:lstStyle/>
          <a:p>
            <a:r>
              <a:rPr lang="en-US" dirty="0"/>
              <a:t>Click to edit Session Title</a:t>
            </a:r>
          </a:p>
        </p:txBody>
      </p:sp>
      <p:sp>
        <p:nvSpPr>
          <p:cNvPr id="3" name="Subtitle 2"/>
          <p:cNvSpPr>
            <a:spLocks noGrp="1"/>
          </p:cNvSpPr>
          <p:nvPr>
            <p:ph type="subTitle" idx="1" hasCustomPrompt="1"/>
          </p:nvPr>
        </p:nvSpPr>
        <p:spPr>
          <a:xfrm>
            <a:off x="1714669" y="1379726"/>
            <a:ext cx="5531917" cy="2954178"/>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Subtext</a:t>
            </a:r>
          </a:p>
        </p:txBody>
      </p:sp>
      <p:sp>
        <p:nvSpPr>
          <p:cNvPr id="4" name="Date Placeholder 3"/>
          <p:cNvSpPr>
            <a:spLocks noGrp="1"/>
          </p:cNvSpPr>
          <p:nvPr>
            <p:ph type="dt" sz="half" idx="10"/>
          </p:nvPr>
        </p:nvSpPr>
        <p:spPr/>
        <p:txBody>
          <a:bodyPr/>
          <a:lstStyle/>
          <a:p>
            <a:fld id="{C7C38722-100E-8F4B-8E85-4D09DF7F955D}"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A176E-8D81-AC41-92B1-425F71B3ACC9}" type="slidenum">
              <a:rPr lang="en-US" smtClean="0"/>
              <a:t>‹#›</a:t>
            </a:fld>
            <a:endParaRPr lang="en-US"/>
          </a:p>
        </p:txBody>
      </p:sp>
      <p:sp>
        <p:nvSpPr>
          <p:cNvPr id="8" name="Picture Placeholder 7"/>
          <p:cNvSpPr>
            <a:spLocks noGrp="1"/>
          </p:cNvSpPr>
          <p:nvPr>
            <p:ph type="pic" sz="quarter" idx="13" hasCustomPrompt="1"/>
          </p:nvPr>
        </p:nvSpPr>
        <p:spPr>
          <a:xfrm>
            <a:off x="7421563" y="1379726"/>
            <a:ext cx="901700" cy="2040109"/>
          </a:xfrm>
        </p:spPr>
        <p:txBody>
          <a:bodyPr>
            <a:normAutofit/>
          </a:bodyPr>
          <a:lstStyle>
            <a:lvl1pPr marL="0" indent="0">
              <a:buFontTx/>
              <a:buNone/>
              <a:defRPr sz="1400"/>
            </a:lvl1pPr>
          </a:lstStyle>
          <a:p>
            <a:r>
              <a:rPr lang="en-US" dirty="0"/>
              <a:t>Logo here</a:t>
            </a:r>
          </a:p>
        </p:txBody>
      </p:sp>
    </p:spTree>
    <p:extLst>
      <p:ext uri="{BB962C8B-B14F-4D97-AF65-F5344CB8AC3E}">
        <p14:creationId xmlns:p14="http://schemas.microsoft.com/office/powerpoint/2010/main" val="155588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peak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3932" y="514091"/>
            <a:ext cx="7772400" cy="645224"/>
          </a:xfrm>
        </p:spPr>
        <p:txBody>
          <a:bodyPr>
            <a:normAutofit/>
          </a:bodyPr>
          <a:lstStyle>
            <a:lvl1pPr>
              <a:defRPr sz="3600"/>
            </a:lvl1pPr>
          </a:lstStyle>
          <a:p>
            <a:r>
              <a:rPr lang="en-US" dirty="0"/>
              <a:t>Click to edit Slide Title</a:t>
            </a:r>
          </a:p>
        </p:txBody>
      </p:sp>
      <p:sp>
        <p:nvSpPr>
          <p:cNvPr id="3" name="Subtitle 2"/>
          <p:cNvSpPr>
            <a:spLocks noGrp="1"/>
          </p:cNvSpPr>
          <p:nvPr>
            <p:ph type="subTitle" idx="1" hasCustomPrompt="1"/>
          </p:nvPr>
        </p:nvSpPr>
        <p:spPr>
          <a:xfrm>
            <a:off x="918111" y="1260892"/>
            <a:ext cx="7108487" cy="3398924"/>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subtext</a:t>
            </a:r>
          </a:p>
        </p:txBody>
      </p:sp>
      <p:sp>
        <p:nvSpPr>
          <p:cNvPr id="4" name="Date Placeholder 3"/>
          <p:cNvSpPr>
            <a:spLocks noGrp="1"/>
          </p:cNvSpPr>
          <p:nvPr>
            <p:ph type="dt" sz="half" idx="10"/>
          </p:nvPr>
        </p:nvSpPr>
        <p:spPr/>
        <p:txBody>
          <a:bodyPr/>
          <a:lstStyle/>
          <a:p>
            <a:fld id="{FEDBDC0B-D07C-AD46-8C45-CC68DACD2761}"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F40FBF-0664-8341-B41B-160DA5D2088B}" type="slidenum">
              <a:rPr lang="en-US" smtClean="0"/>
              <a:t>‹#›</a:t>
            </a:fld>
            <a:endParaRPr lang="en-US"/>
          </a:p>
        </p:txBody>
      </p:sp>
      <p:sp>
        <p:nvSpPr>
          <p:cNvPr id="8" name="Picture Placeholder 7"/>
          <p:cNvSpPr>
            <a:spLocks noGrp="1"/>
          </p:cNvSpPr>
          <p:nvPr>
            <p:ph type="pic" sz="quarter" idx="13" hasCustomPrompt="1"/>
          </p:nvPr>
        </p:nvSpPr>
        <p:spPr>
          <a:xfrm>
            <a:off x="8102879" y="1671638"/>
            <a:ext cx="763309" cy="2254026"/>
          </a:xfrm>
        </p:spPr>
        <p:txBody>
          <a:bodyPr>
            <a:normAutofit/>
          </a:bodyPr>
          <a:lstStyle>
            <a:lvl1pPr marL="0" indent="0">
              <a:buFontTx/>
              <a:buNone/>
              <a:defRPr sz="1400"/>
            </a:lvl1pPr>
          </a:lstStyle>
          <a:p>
            <a:r>
              <a:rPr lang="en-US" dirty="0"/>
              <a:t>Logo</a:t>
            </a:r>
          </a:p>
        </p:txBody>
      </p:sp>
    </p:spTree>
    <p:extLst>
      <p:ext uri="{BB962C8B-B14F-4D97-AF65-F5344CB8AC3E}">
        <p14:creationId xmlns:p14="http://schemas.microsoft.com/office/powerpoint/2010/main" val="127576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04689" y="506212"/>
            <a:ext cx="6171071" cy="709689"/>
          </a:xfrm>
        </p:spPr>
        <p:txBody>
          <a:bodyPr/>
          <a:lstStyle/>
          <a:p>
            <a:r>
              <a:rPr lang="en-US" dirty="0"/>
              <a:t>Click to edit Session Title</a:t>
            </a:r>
          </a:p>
        </p:txBody>
      </p:sp>
      <p:sp>
        <p:nvSpPr>
          <p:cNvPr id="3" name="Subtitle 2"/>
          <p:cNvSpPr>
            <a:spLocks noGrp="1"/>
          </p:cNvSpPr>
          <p:nvPr>
            <p:ph type="subTitle" idx="1" hasCustomPrompt="1"/>
          </p:nvPr>
        </p:nvSpPr>
        <p:spPr>
          <a:xfrm>
            <a:off x="1714669" y="1379726"/>
            <a:ext cx="5531917" cy="2954178"/>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Subtext</a:t>
            </a:r>
          </a:p>
        </p:txBody>
      </p:sp>
      <p:sp>
        <p:nvSpPr>
          <p:cNvPr id="4" name="Date Placeholder 3"/>
          <p:cNvSpPr>
            <a:spLocks noGrp="1"/>
          </p:cNvSpPr>
          <p:nvPr>
            <p:ph type="dt" sz="half" idx="10"/>
          </p:nvPr>
        </p:nvSpPr>
        <p:spPr/>
        <p:txBody>
          <a:bodyPr/>
          <a:lstStyle/>
          <a:p>
            <a:fld id="{C7C38722-100E-8F4B-8E85-4D09DF7F955D}" type="datetimeFigureOut">
              <a:rPr lang="en-US" smtClean="0"/>
              <a:t>2/22/2018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A176E-8D81-AC41-92B1-425F71B3ACC9}" type="slidenum">
              <a:rPr lang="en-US" smtClean="0"/>
              <a:t>‹#›</a:t>
            </a:fld>
            <a:endParaRPr lang="en-US"/>
          </a:p>
        </p:txBody>
      </p:sp>
      <p:sp>
        <p:nvSpPr>
          <p:cNvPr id="8" name="Picture Placeholder 7"/>
          <p:cNvSpPr>
            <a:spLocks noGrp="1"/>
          </p:cNvSpPr>
          <p:nvPr>
            <p:ph type="pic" sz="quarter" idx="13" hasCustomPrompt="1"/>
          </p:nvPr>
        </p:nvSpPr>
        <p:spPr>
          <a:xfrm>
            <a:off x="7421563" y="1379726"/>
            <a:ext cx="901700" cy="2040109"/>
          </a:xfrm>
        </p:spPr>
        <p:txBody>
          <a:bodyPr>
            <a:normAutofit/>
          </a:bodyPr>
          <a:lstStyle>
            <a:lvl1pPr marL="0" indent="0">
              <a:buFontTx/>
              <a:buNone/>
              <a:defRPr sz="1400"/>
            </a:lvl1pPr>
          </a:lstStyle>
          <a:p>
            <a:r>
              <a:rPr lang="en-US" dirty="0"/>
              <a:t>Logo here</a:t>
            </a:r>
          </a:p>
        </p:txBody>
      </p:sp>
    </p:spTree>
    <p:extLst>
      <p:ext uri="{BB962C8B-B14F-4D97-AF65-F5344CB8AC3E}">
        <p14:creationId xmlns:p14="http://schemas.microsoft.com/office/powerpoint/2010/main" val="3173841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65000"/>
              </a:schemeClr>
            </a:gs>
            <a:gs pos="74000">
              <a:schemeClr val="bg1">
                <a:lumMod val="75000"/>
              </a:schemeClr>
            </a:gs>
            <a:gs pos="83000">
              <a:schemeClr val="bg1">
                <a:lumMod val="85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DBDC0B-D07C-AD46-8C45-CC68DACD2761}" type="datetimeFigureOut">
              <a:rPr lang="en-US" smtClean="0"/>
              <a:t>2/22/2018</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4F40FBF-0664-8341-B41B-160DA5D2088B}" type="slidenum">
              <a:rPr lang="en-US" smtClean="0"/>
              <a:t>‹#›</a:t>
            </a:fld>
            <a:endParaRPr lang="en-US"/>
          </a:p>
        </p:txBody>
      </p:sp>
    </p:spTree>
    <p:extLst>
      <p:ext uri="{BB962C8B-B14F-4D97-AF65-F5344CB8AC3E}">
        <p14:creationId xmlns:p14="http://schemas.microsoft.com/office/powerpoint/2010/main" val="3198400468"/>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58" r:id="rId4"/>
    <p:sldLayoutId id="2147483659" r:id="rId5"/>
    <p:sldLayoutId id="2147483672" r:id="rId6"/>
    <p:sldLayoutId id="2147483673" r:id="rId7"/>
  </p:sldLayoutIdLst>
  <p:txStyles>
    <p:titleStyle>
      <a:lvl1pPr algn="ctr" defTabSz="457200" rtl="0" eaLnBrk="1" latinLnBrk="0" hangingPunct="1">
        <a:spcBef>
          <a:spcPct val="0"/>
        </a:spcBef>
        <a:buNone/>
        <a:defRPr sz="4400" b="0"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65000"/>
              </a:schemeClr>
            </a:gs>
            <a:gs pos="74000">
              <a:schemeClr val="bg1">
                <a:lumMod val="75000"/>
              </a:schemeClr>
            </a:gs>
            <a:gs pos="83000">
              <a:schemeClr val="bg1">
                <a:lumMod val="85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7C38722-100E-8F4B-8E85-4D09DF7F955D}" type="datetimeFigureOut">
              <a:rPr lang="en-US" smtClean="0"/>
              <a:t>2/22/2018</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0AA176E-8D81-AC41-92B1-425F71B3ACC9}" type="slidenum">
              <a:rPr lang="en-US" smtClean="0"/>
              <a:t>‹#›</a:t>
            </a:fld>
            <a:endParaRPr lang="en-US"/>
          </a:p>
        </p:txBody>
      </p:sp>
    </p:spTree>
    <p:extLst>
      <p:ext uri="{BB962C8B-B14F-4D97-AF65-F5344CB8AC3E}">
        <p14:creationId xmlns:p14="http://schemas.microsoft.com/office/powerpoint/2010/main" val="1609273811"/>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000" b="0"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s://www.youtube.com/watch?v=PVf3m7e7OKU"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1.jpg"/><Relationship Id="rId4" Type="http://schemas.openxmlformats.org/officeDocument/2006/relationships/hyperlink" Target="https://www.youtube.com/watch?v=CxmvPB3by1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www.youtube.com/watch?v=ZJJU72CZiF8"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emf"/><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www.youtube.com/watch?v=hRmkkrafboo"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youtube.com/watch?v=WSRcDrCse7c"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z7VYVjR_nw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hyperlink" Target="https://www.youtube.com/watch?v=4Ibe17-JMC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g"/></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2.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7.jpeg"/><Relationship Id="rId11" Type="http://schemas.openxmlformats.org/officeDocument/2006/relationships/image" Target="../media/image91.jpeg"/><Relationship Id="rId5" Type="http://schemas.openxmlformats.org/officeDocument/2006/relationships/image" Target="../media/image86.jpeg"/><Relationship Id="rId15" Type="http://schemas.openxmlformats.org/officeDocument/2006/relationships/image" Target="../media/image95.png"/><Relationship Id="rId10" Type="http://schemas.openxmlformats.org/officeDocument/2006/relationships/image" Target="../media/image90.jpeg"/><Relationship Id="rId4" Type="http://schemas.openxmlformats.org/officeDocument/2006/relationships/image" Target="../media/image85.jpeg"/><Relationship Id="rId9" Type="http://schemas.microsoft.com/office/2007/relationships/hdphoto" Target="../media/hdphoto1.wdp"/><Relationship Id="rId1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http://maartenbaas.com/real-time/schiphol-clock/"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g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10.jpeg"/><Relationship Id="rId4" Type="http://schemas.openxmlformats.org/officeDocument/2006/relationships/image" Target="../media/image109.jpeg"/></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13.png"/><Relationship Id="rId4" Type="http://schemas.openxmlformats.org/officeDocument/2006/relationships/image" Target="../media/image112.jpe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7ZFRC1ab-uk" TargetMode="External"/><Relationship Id="rId2" Type="http://schemas.openxmlformats.org/officeDocument/2006/relationships/hyperlink" Target="https://www.youtube.com/watch?v=Zmqva2rkVXA" TargetMode="External"/><Relationship Id="rId1" Type="http://schemas.openxmlformats.org/officeDocument/2006/relationships/slideLayout" Target="../slideLayouts/slideLayout4.xml"/><Relationship Id="rId4" Type="http://schemas.openxmlformats.org/officeDocument/2006/relationships/image" Target="../media/image114.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16.jpeg"/></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nX8KitVCcZM&amp;NR=1" TargetMode="External"/><Relationship Id="rId7" Type="http://schemas.openxmlformats.org/officeDocument/2006/relationships/image" Target="../media/image120.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19.emf"/><Relationship Id="rId5" Type="http://schemas.openxmlformats.org/officeDocument/2006/relationships/image" Target="../media/image118.jp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W0_DPi0PmF0" TargetMode="External"/><Relationship Id="rId2" Type="http://schemas.openxmlformats.org/officeDocument/2006/relationships/hyperlink" Target="https://www.youtube.com/watch?v=cV_D2hC50Kk" TargetMode="External"/><Relationship Id="rId1" Type="http://schemas.openxmlformats.org/officeDocument/2006/relationships/slideLayout" Target="../slideLayouts/slideLayout4.xml"/><Relationship Id="rId4" Type="http://schemas.openxmlformats.org/officeDocument/2006/relationships/image" Target="../media/image134.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bgr.com/2017/12/30/meet-the-ai-startup-that-wants-to-make-a-digital-copy-of-every-person-in-the-world/" TargetMode="External"/><Relationship Id="rId2" Type="http://schemas.openxmlformats.org/officeDocument/2006/relationships/image" Target="../media/image137.jpeg"/><Relationship Id="rId1" Type="http://schemas.openxmlformats.org/officeDocument/2006/relationships/slideLayout" Target="../slideLayouts/slideLayout4.xml"/><Relationship Id="rId4" Type="http://schemas.openxmlformats.org/officeDocument/2006/relationships/image" Target="../media/image138.jpg"/></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emf"/><Relationship Id="rId1" Type="http://schemas.openxmlformats.org/officeDocument/2006/relationships/slideLayout" Target="../slideLayouts/slideLayout4.xml"/><Relationship Id="rId4" Type="http://schemas.openxmlformats.org/officeDocument/2006/relationships/image" Target="../media/image141.jpeg"/></Relationships>
</file>

<file path=ppt/slides/_rels/slide7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stargatestudios.net/" TargetMode="External"/><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emf"/><Relationship Id="rId1" Type="http://schemas.openxmlformats.org/officeDocument/2006/relationships/slideLayout" Target="../slideLayouts/slideLayout4.xml"/><Relationship Id="rId4" Type="http://schemas.openxmlformats.org/officeDocument/2006/relationships/image" Target="../media/image148.png"/></Relationships>
</file>

<file path=ppt/slides/_rels/slide84.xml.rels><?xml version="1.0" encoding="UTF-8" standalone="yes"?>
<Relationships xmlns="http://schemas.openxmlformats.org/package/2006/relationships"><Relationship Id="rId3" Type="http://schemas.openxmlformats.org/officeDocument/2006/relationships/hyperlink" Target="http://www.nickjr.com/blues-clues/" TargetMode="External"/><Relationship Id="rId2" Type="http://schemas.openxmlformats.org/officeDocument/2006/relationships/image" Target="../media/image149.em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s://www.youtube.com/watch?v=FE2I6G2_ogk"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hyperlink" Target="https://learningenglish.voanews.com/a/robot-goes-to-school/3830253.html" TargetMode="Externa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hyperlink" Target="http://wowwee.com/" TargetMode="External"/><Relationship Id="rId1" Type="http://schemas.openxmlformats.org/officeDocument/2006/relationships/slideLayout" Target="../slideLayouts/slideLayout4.xml"/><Relationship Id="rId5" Type="http://schemas.openxmlformats.org/officeDocument/2006/relationships/hyperlink" Target="https://www.youtube.com/watch?v=fSByydx1JdU" TargetMode="External"/><Relationship Id="rId4" Type="http://schemas.openxmlformats.org/officeDocument/2006/relationships/image" Target="../media/image155.jpg"/></Relationships>
</file>

<file path=ppt/slides/_rels/slide8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52792" y="1070555"/>
            <a:ext cx="5827412" cy="2954178"/>
          </a:xfrm>
        </p:spPr>
        <p:txBody>
          <a:bodyPr/>
          <a:lstStyle/>
          <a:p>
            <a:r>
              <a:rPr lang="en-US" b="1" dirty="0" smtClean="0"/>
              <a:t>An Introduction to (Tele)Presence and its Roles and Impacts for Children</a:t>
            </a:r>
            <a:endParaRPr lang="en-US" b="1" dirty="0"/>
          </a:p>
          <a:p>
            <a:r>
              <a:rPr lang="en-US" sz="2000" dirty="0" smtClean="0"/>
              <a:t>Matthew Lombard, PhD</a:t>
            </a:r>
            <a:br>
              <a:rPr lang="en-US" sz="2000" dirty="0" smtClean="0"/>
            </a:br>
            <a:r>
              <a:rPr lang="en-US" sz="2000" dirty="0" smtClean="0"/>
              <a:t>Temple University</a:t>
            </a:r>
            <a:br>
              <a:rPr lang="en-US" sz="2000" dirty="0" smtClean="0"/>
            </a:br>
            <a:r>
              <a:rPr lang="en-US" sz="2000" dirty="0" smtClean="0"/>
              <a:t>International Society for Presence Research</a:t>
            </a:r>
            <a:endParaRPr lang="en-US" sz="2000"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a:ext>
            </a:extLst>
          </a:blip>
          <a:stretch>
            <a:fillRect/>
          </a:stretch>
        </p:blipFill>
        <p:spPr>
          <a:xfrm>
            <a:off x="3426893" y="3839103"/>
            <a:ext cx="871638" cy="871638"/>
          </a:xfr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5009" y="3839103"/>
            <a:ext cx="883391" cy="890016"/>
          </a:xfrm>
          <a:prstGeom prst="rect">
            <a:avLst/>
          </a:prstGeom>
        </p:spPr>
      </p:pic>
    </p:spTree>
    <p:extLst>
      <p:ext uri="{BB962C8B-B14F-4D97-AF65-F5344CB8AC3E}">
        <p14:creationId xmlns:p14="http://schemas.microsoft.com/office/powerpoint/2010/main" val="3129285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784" y="1209110"/>
            <a:ext cx="4233642" cy="3039756"/>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6047" r="7406"/>
          <a:stretch/>
        </p:blipFill>
        <p:spPr>
          <a:xfrm>
            <a:off x="5706235" y="2008048"/>
            <a:ext cx="2139204" cy="1364116"/>
          </a:xfrm>
          <a:prstGeom prst="rect">
            <a:avLst/>
          </a:prstGeom>
        </p:spPr>
      </p:pic>
      <p:sp>
        <p:nvSpPr>
          <p:cNvPr id="6" name="Title 4"/>
          <p:cNvSpPr>
            <a:spLocks noGrp="1"/>
          </p:cNvSpPr>
          <p:nvPr>
            <p:ph type="title"/>
          </p:nvPr>
        </p:nvSpPr>
        <p:spPr>
          <a:xfrm>
            <a:off x="670859" y="318407"/>
            <a:ext cx="7269480" cy="576569"/>
          </a:xfrm>
        </p:spPr>
        <p:txBody>
          <a:bodyPr/>
          <a:lstStyle/>
          <a:p>
            <a:r>
              <a:rPr lang="en-US" sz="3200" b="1" dirty="0">
                <a:cs typeface="Arial" panose="020B0604020202020204" pitchFamily="34" charset="0"/>
              </a:rPr>
              <a:t>How media tech evolves</a:t>
            </a:r>
            <a:endParaRPr lang="en-US"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1346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229" y="1682254"/>
            <a:ext cx="2981710" cy="234660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8526" y="2090245"/>
            <a:ext cx="2330599" cy="1457352"/>
          </a:xfrm>
          <a:prstGeom prst="rect">
            <a:avLst/>
          </a:prstGeom>
        </p:spPr>
      </p:pic>
      <p:pic>
        <p:nvPicPr>
          <p:cNvPr id="8" name="Picture 7" descr="face-time-iphone-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0712" y="1287506"/>
            <a:ext cx="3042656" cy="33115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p:cNvSpPr>
            <a:spLocks noGrp="1"/>
          </p:cNvSpPr>
          <p:nvPr>
            <p:ph type="title"/>
          </p:nvPr>
        </p:nvSpPr>
        <p:spPr>
          <a:xfrm>
            <a:off x="670859" y="318407"/>
            <a:ext cx="7269480" cy="576569"/>
          </a:xfrm>
        </p:spPr>
        <p:txBody>
          <a:bodyPr/>
          <a:lstStyle/>
          <a:p>
            <a:r>
              <a:rPr lang="en-US" sz="3200" b="1" dirty="0">
                <a:cs typeface="Arial" panose="020B0604020202020204" pitchFamily="34" charset="0"/>
              </a:rPr>
              <a:t>How media tech evolves</a:t>
            </a:r>
            <a:endParaRPr lang="en-US"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619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670859" y="318407"/>
            <a:ext cx="7269480" cy="576569"/>
          </a:xfrm>
        </p:spPr>
        <p:txBody>
          <a:bodyPr/>
          <a:lstStyle/>
          <a:p>
            <a:r>
              <a:rPr lang="en-US" sz="3200" b="1" dirty="0">
                <a:cs typeface="Arial" panose="020B0604020202020204" pitchFamily="34" charset="0"/>
              </a:rPr>
              <a:t>How media tech evolves</a:t>
            </a:r>
            <a:endParaRPr lang="en-US" dirty="0">
              <a:latin typeface="Arial Black" panose="020B0A040201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6007" y="894976"/>
            <a:ext cx="5894870" cy="3929913"/>
          </a:xfrm>
          <a:prstGeom prst="rect">
            <a:avLst/>
          </a:prstGeom>
        </p:spPr>
      </p:pic>
    </p:spTree>
    <p:extLst>
      <p:ext uri="{BB962C8B-B14F-4D97-AF65-F5344CB8AC3E}">
        <p14:creationId xmlns:p14="http://schemas.microsoft.com/office/powerpoint/2010/main" val="3937472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dn.slashgear.com/wp-content/uploads/2012/08/0c7ab132719971110b7c6ff2a833d7dd_lar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2519" y="1030007"/>
            <a:ext cx="4518415" cy="381644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How media tech evolves</a:t>
            </a:r>
            <a:endParaRPr lang="en-US" sz="3300" b="1" dirty="0">
              <a:latin typeface="Arial" panose="020B0604020202020204" pitchFamily="34" charset="0"/>
              <a:cs typeface="Arial" panose="020B0604020202020204" pitchFamily="34" charset="0"/>
            </a:endParaRPr>
          </a:p>
        </p:txBody>
      </p:sp>
      <p:pic>
        <p:nvPicPr>
          <p:cNvPr id="1026" name="Picture 2" descr="Image result for sensorama v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058" y="1030006"/>
            <a:ext cx="2819400" cy="381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4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How media tech evolves</a:t>
            </a:r>
          </a:p>
        </p:txBody>
      </p:sp>
      <p:sp>
        <p:nvSpPr>
          <p:cNvPr id="3" name="TextBox 2"/>
          <p:cNvSpPr txBox="1"/>
          <p:nvPr/>
        </p:nvSpPr>
        <p:spPr>
          <a:xfrm>
            <a:off x="996991" y="4678189"/>
            <a:ext cx="5810864" cy="369332"/>
          </a:xfrm>
          <a:prstGeom prst="rect">
            <a:avLst/>
          </a:prstGeom>
          <a:noFill/>
        </p:spPr>
        <p:txBody>
          <a:bodyPr wrap="square" rtlCol="0">
            <a:spAutoFit/>
          </a:bodyPr>
          <a:lstStyle/>
          <a:p>
            <a:r>
              <a:rPr lang="en-US" sz="1200" dirty="0">
                <a:hlinkClick r:id="rId2"/>
              </a:rPr>
              <a:t>https://</a:t>
            </a:r>
            <a:r>
              <a:rPr lang="en-US" sz="1200" dirty="0" smtClean="0">
                <a:hlinkClick r:id="rId2"/>
              </a:rPr>
              <a:t>www.youtube.com/watch?v=PVf3m7e7OKU</a:t>
            </a:r>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82" y="894976"/>
            <a:ext cx="6651048" cy="3736018"/>
          </a:xfrm>
          <a:prstGeom prst="rect">
            <a:avLst/>
          </a:prstGeom>
        </p:spPr>
      </p:pic>
    </p:spTree>
    <p:extLst>
      <p:ext uri="{BB962C8B-B14F-4D97-AF65-F5344CB8AC3E}">
        <p14:creationId xmlns:p14="http://schemas.microsoft.com/office/powerpoint/2010/main" val="1265385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670859" y="318407"/>
            <a:ext cx="7269480" cy="576569"/>
          </a:xfrm>
        </p:spPr>
        <p:txBody>
          <a:bodyPr/>
          <a:lstStyle/>
          <a:p>
            <a:r>
              <a:rPr lang="en-US" sz="3200" b="1" dirty="0">
                <a:solidFill>
                  <a:prstClr val="black"/>
                </a:solidFill>
                <a:cs typeface="Arial" panose="020B0604020202020204" pitchFamily="34" charset="0"/>
              </a:rPr>
              <a:t>How media tech evolves</a:t>
            </a:r>
            <a:endParaRPr lang="en-US" b="1" dirty="0">
              <a:latin typeface="Arial Black" panose="020B0A04020102020204" pitchFamily="34" charset="0"/>
              <a:cs typeface="Arial" panose="020B0604020202020204" pitchFamily="34" charset="0"/>
            </a:endParaRPr>
          </a:p>
        </p:txBody>
      </p:sp>
      <p:pic>
        <p:nvPicPr>
          <p:cNvPr id="2" name="Content Placeholder 1"/>
          <p:cNvPicPr>
            <a:picLocks noGrp="1" noChangeAspect="1"/>
          </p:cNvPicPr>
          <p:nvPr>
            <p:ph idx="1"/>
          </p:nvPr>
        </p:nvPicPr>
        <p:blipFill>
          <a:blip r:embed="rId2" cstate="screen">
            <a:lum bright="5000"/>
            <a:extLst>
              <a:ext uri="{28A0092B-C50C-407E-A947-70E740481C1C}">
                <a14:useLocalDpi xmlns:a14="http://schemas.microsoft.com/office/drawing/2010/main"/>
              </a:ext>
            </a:extLst>
          </a:blip>
          <a:stretch>
            <a:fillRect/>
          </a:stretch>
        </p:blipFill>
        <p:spPr>
          <a:xfrm>
            <a:off x="267926" y="1804850"/>
            <a:ext cx="2729886" cy="1818374"/>
          </a:xfr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6881" y="1582455"/>
            <a:ext cx="3521248" cy="2343830"/>
          </a:xfrm>
          <a:prstGeom prst="rect">
            <a:avLst/>
          </a:prstGeom>
        </p:spPr>
      </p:pic>
      <p:pic>
        <p:nvPicPr>
          <p:cNvPr id="1026" name="Picture 2" descr="Image result for nao rob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7349" y="1207822"/>
            <a:ext cx="2119995" cy="299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9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2729" y="894976"/>
            <a:ext cx="5882721" cy="3840109"/>
          </a:xfrm>
          <a:prstGeom prst="rect">
            <a:avLst/>
          </a:prstGeom>
        </p:spPr>
      </p:pic>
      <p:sp>
        <p:nvSpPr>
          <p:cNvPr id="6" name="Title 4"/>
          <p:cNvSpPr>
            <a:spLocks noGrp="1"/>
          </p:cNvSpPr>
          <p:nvPr>
            <p:ph type="title"/>
          </p:nvPr>
        </p:nvSpPr>
        <p:spPr>
          <a:xfrm>
            <a:off x="670859" y="318407"/>
            <a:ext cx="7269480" cy="576569"/>
          </a:xfrm>
        </p:spPr>
        <p:txBody>
          <a:bodyPr/>
          <a:lstStyle/>
          <a:p>
            <a:r>
              <a:rPr lang="en-US" sz="3200" b="1" dirty="0">
                <a:solidFill>
                  <a:prstClr val="black"/>
                </a:solidFill>
                <a:cs typeface="Arial" panose="020B0604020202020204" pitchFamily="34" charset="0"/>
              </a:rPr>
              <a:t>How media tech evolves</a:t>
            </a:r>
            <a:endParaRPr lang="en-US" b="1"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64587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302090" y="1038130"/>
            <a:ext cx="6685248" cy="3934327"/>
          </a:xfrm>
        </p:spPr>
        <p:txBody>
          <a:bodyPr>
            <a:normAutofit/>
          </a:bodyPr>
          <a:lstStyle/>
          <a:p>
            <a:pPr marL="0" indent="0">
              <a:spcAft>
                <a:spcPts val="900"/>
              </a:spcAft>
              <a:buClr>
                <a:srgbClr val="6F6F74"/>
              </a:buClr>
              <a:buNone/>
            </a:pPr>
            <a:r>
              <a:rPr lang="en-US" sz="2400" dirty="0">
                <a:solidFill>
                  <a:srgbClr val="000000"/>
                </a:solidFill>
                <a:latin typeface="Arial" panose="020B0604020202020204" pitchFamily="34" charset="0"/>
                <a:cs typeface="Arial" panose="020B0604020202020204" pitchFamily="34" charset="0"/>
              </a:rPr>
              <a:t>Using technology is becoming more </a:t>
            </a:r>
          </a:p>
          <a:p>
            <a:pPr>
              <a:spcBef>
                <a:spcPts val="150"/>
              </a:spcBef>
              <a:buClr>
                <a:srgbClr val="6F6F74"/>
              </a:buClr>
            </a:pPr>
            <a:r>
              <a:rPr lang="en-US" sz="2400" dirty="0">
                <a:solidFill>
                  <a:srgbClr val="C00000"/>
                </a:solidFill>
                <a:latin typeface="Arial" panose="020B0604020202020204" pitchFamily="34" charset="0"/>
                <a:cs typeface="Arial" panose="020B0604020202020204" pitchFamily="34" charset="0"/>
              </a:rPr>
              <a:t>natural</a:t>
            </a:r>
          </a:p>
          <a:p>
            <a:pPr>
              <a:spcBef>
                <a:spcPts val="150"/>
              </a:spcBef>
              <a:buClr>
                <a:srgbClr val="6F6F74"/>
              </a:buClr>
            </a:pPr>
            <a:r>
              <a:rPr lang="en-US" sz="2400" dirty="0">
                <a:solidFill>
                  <a:srgbClr val="C00000"/>
                </a:solidFill>
                <a:latin typeface="Arial" panose="020B0604020202020204" pitchFamily="34" charset="0"/>
                <a:cs typeface="Arial" panose="020B0604020202020204" pitchFamily="34" charset="0"/>
              </a:rPr>
              <a:t>intuitive</a:t>
            </a:r>
          </a:p>
          <a:p>
            <a:pPr>
              <a:spcBef>
                <a:spcPts val="150"/>
              </a:spcBef>
              <a:buClr>
                <a:srgbClr val="6F6F74"/>
              </a:buClr>
            </a:pPr>
            <a:r>
              <a:rPr lang="en-US" sz="2400" dirty="0">
                <a:solidFill>
                  <a:srgbClr val="C00000"/>
                </a:solidFill>
                <a:latin typeface="Arial" panose="020B0604020202020204" pitchFamily="34" charset="0"/>
                <a:cs typeface="Arial" panose="020B0604020202020204" pitchFamily="34" charset="0"/>
              </a:rPr>
              <a:t>comfortable</a:t>
            </a:r>
          </a:p>
          <a:p>
            <a:pPr>
              <a:spcBef>
                <a:spcPts val="150"/>
              </a:spcBef>
              <a:buClr>
                <a:srgbClr val="6F6F74"/>
              </a:buClr>
            </a:pPr>
            <a:r>
              <a:rPr lang="en-US" sz="2400" dirty="0">
                <a:solidFill>
                  <a:srgbClr val="C00000"/>
                </a:solidFill>
                <a:latin typeface="Arial" panose="020B0604020202020204" pitchFamily="34" charset="0"/>
                <a:cs typeface="Arial" panose="020B0604020202020204" pitchFamily="34" charset="0"/>
              </a:rPr>
              <a:t>easy</a:t>
            </a:r>
          </a:p>
          <a:p>
            <a:pPr>
              <a:spcBef>
                <a:spcPts val="150"/>
              </a:spcBef>
              <a:buClr>
                <a:srgbClr val="6F6F74"/>
              </a:buClr>
            </a:pPr>
            <a:r>
              <a:rPr lang="en-US" sz="2400" dirty="0">
                <a:solidFill>
                  <a:srgbClr val="C00000"/>
                </a:solidFill>
                <a:latin typeface="Arial" panose="020B0604020202020204" pitchFamily="34" charset="0"/>
                <a:cs typeface="Arial" panose="020B0604020202020204" pitchFamily="34" charset="0"/>
              </a:rPr>
              <a:t>simple</a:t>
            </a:r>
          </a:p>
          <a:p>
            <a:pPr>
              <a:spcBef>
                <a:spcPts val="150"/>
              </a:spcBef>
              <a:buClr>
                <a:srgbClr val="6F6F74"/>
              </a:buClr>
            </a:pPr>
            <a:r>
              <a:rPr lang="en-US" sz="2400" dirty="0">
                <a:solidFill>
                  <a:srgbClr val="C00000"/>
                </a:solidFill>
                <a:latin typeface="Arial" panose="020B0604020202020204" pitchFamily="34" charset="0"/>
                <a:cs typeface="Arial" panose="020B0604020202020204" pitchFamily="34" charset="0"/>
              </a:rPr>
              <a:t>automatic</a:t>
            </a:r>
          </a:p>
          <a:p>
            <a:pPr>
              <a:spcBef>
                <a:spcPts val="150"/>
              </a:spcBef>
              <a:buClr>
                <a:srgbClr val="6F6F74"/>
              </a:buClr>
            </a:pPr>
            <a:r>
              <a:rPr lang="en-US" sz="2400" dirty="0">
                <a:solidFill>
                  <a:srgbClr val="C00000"/>
                </a:solidFill>
                <a:latin typeface="Arial" panose="020B0604020202020204" pitchFamily="34" charset="0"/>
                <a:cs typeface="Arial" panose="020B0604020202020204" pitchFamily="34" charset="0"/>
              </a:rPr>
              <a:t>‘real’ </a:t>
            </a:r>
          </a:p>
          <a:p>
            <a:pPr marL="0" indent="0">
              <a:buClr>
                <a:srgbClr val="6F6F74"/>
              </a:buClr>
              <a:buNone/>
            </a:pPr>
            <a:r>
              <a:rPr lang="en-US" sz="2400" dirty="0">
                <a:solidFill>
                  <a:srgbClr val="000000"/>
                </a:solidFill>
                <a:latin typeface="Arial" panose="020B0604020202020204" pitchFamily="34" charset="0"/>
                <a:cs typeface="Arial" panose="020B0604020202020204" pitchFamily="34" charset="0"/>
              </a:rPr>
              <a:t>because it seems less like technology</a:t>
            </a:r>
          </a:p>
          <a:p>
            <a:endParaRPr lang="en-US" dirty="0"/>
          </a:p>
        </p:txBody>
      </p:sp>
      <p:sp>
        <p:nvSpPr>
          <p:cNvPr id="4"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How media tech evolves</a:t>
            </a:r>
          </a:p>
        </p:txBody>
      </p:sp>
    </p:spTree>
    <p:extLst>
      <p:ext uri="{BB962C8B-B14F-4D97-AF65-F5344CB8AC3E}">
        <p14:creationId xmlns:p14="http://schemas.microsoft.com/office/powerpoint/2010/main" val="3086155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082339" y="1144970"/>
            <a:ext cx="6446520" cy="3385466"/>
          </a:xfrm>
        </p:spPr>
        <p:txBody>
          <a:bodyPr/>
          <a:lstStyle/>
          <a:p>
            <a:pPr marL="0" indent="0">
              <a:buNone/>
            </a:pPr>
            <a:r>
              <a:rPr lang="en-US" sz="2400" dirty="0">
                <a:solidFill>
                  <a:srgbClr val="C00000"/>
                </a:solidFill>
                <a:latin typeface="Arial" panose="020B0604020202020204" pitchFamily="34" charset="0"/>
                <a:cs typeface="Arial" panose="020B0604020202020204" pitchFamily="34" charset="0"/>
              </a:rPr>
              <a:t>A psychological state or subjective perception </a:t>
            </a:r>
            <a:r>
              <a:rPr lang="en-US" sz="2400" dirty="0">
                <a:latin typeface="Arial" panose="020B0604020202020204" pitchFamily="34" charset="0"/>
                <a:cs typeface="Arial" panose="020B0604020202020204" pitchFamily="34" charset="0"/>
              </a:rPr>
              <a:t>in which even though part or all of an individual's current experience is generated by and/or filtered through human-made technology, </a:t>
            </a:r>
            <a:r>
              <a:rPr lang="en-US" sz="2400" dirty="0">
                <a:solidFill>
                  <a:srgbClr val="C00000"/>
                </a:solidFill>
                <a:latin typeface="Arial" panose="020B0604020202020204" pitchFamily="34" charset="0"/>
                <a:cs typeface="Arial" panose="020B0604020202020204" pitchFamily="34" charset="0"/>
              </a:rPr>
              <a:t>part or all of the individual's perception fails to accurately acknowledge the role of the technology in the experience</a:t>
            </a:r>
            <a:r>
              <a:rPr lang="en-US" sz="2400" dirty="0">
                <a:latin typeface="Arial" panose="020B0604020202020204" pitchFamily="34" charset="0"/>
                <a:cs typeface="Arial" panose="020B0604020202020204" pitchFamily="34" charset="0"/>
              </a:rPr>
              <a:t>.</a:t>
            </a:r>
            <a:r>
              <a:rPr lang="en-US" sz="2400" dirty="0">
                <a:solidFill>
                  <a:srgbClr val="C00000"/>
                </a:solidFill>
                <a:latin typeface="Arial" panose="020B0604020202020204" pitchFamily="34" charset="0"/>
                <a:cs typeface="Arial" panose="020B0604020202020204" pitchFamily="34" charset="0"/>
              </a:rPr>
              <a:t/>
            </a:r>
            <a:br>
              <a:rPr lang="en-US" sz="2400" dirty="0">
                <a:solidFill>
                  <a:srgbClr val="C00000"/>
                </a:solidFill>
                <a:latin typeface="Arial" panose="020B0604020202020204" pitchFamily="34" charset="0"/>
                <a:cs typeface="Arial" panose="020B0604020202020204" pitchFamily="34" charset="0"/>
              </a:rPr>
            </a:br>
            <a:r>
              <a:rPr lang="en-US" sz="2400" dirty="0">
                <a:solidFill>
                  <a:srgbClr val="C00000"/>
                </a:solidFill>
                <a:latin typeface="Arial" panose="020B0604020202020204" pitchFamily="34" charset="0"/>
                <a:cs typeface="Arial" panose="020B0604020202020204" pitchFamily="34" charset="0"/>
              </a:rPr>
              <a:t/>
            </a:r>
            <a:br>
              <a:rPr lang="en-US" sz="2400" dirty="0">
                <a:solidFill>
                  <a:srgbClr val="C00000"/>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[ISPR 2000] </a:t>
            </a:r>
          </a:p>
          <a:p>
            <a:endParaRPr lang="en-US" dirty="0"/>
          </a:p>
        </p:txBody>
      </p:sp>
      <p:sp>
        <p:nvSpPr>
          <p:cNvPr id="6"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smtClean="0">
                <a:latin typeface="Arial" panose="020B0604020202020204" pitchFamily="34" charset="0"/>
                <a:cs typeface="Arial" panose="020B0604020202020204" pitchFamily="34" charset="0"/>
              </a:rPr>
              <a:t>Defining (tele)presence</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048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8143" y="975975"/>
            <a:ext cx="8014273" cy="3885094"/>
          </a:xfrm>
        </p:spPr>
        <p:txBody>
          <a:bodyPr>
            <a:normAutofit/>
          </a:bodyPr>
          <a:lstStyle/>
          <a:p>
            <a:pPr marL="0" indent="0">
              <a:buNone/>
            </a:pPr>
            <a:r>
              <a:rPr lang="en-US" sz="2000" dirty="0" smtClean="0"/>
              <a:t>“... When </a:t>
            </a:r>
            <a:r>
              <a:rPr lang="en-US" sz="2000" dirty="0"/>
              <a:t>telepresence happens, </a:t>
            </a:r>
            <a:r>
              <a:rPr lang="en-US" sz="2000" dirty="0">
                <a:solidFill>
                  <a:srgbClr val="C00000"/>
                </a:solidFill>
              </a:rPr>
              <a:t>the user feels present in or connected to the people or things in the media experience</a:t>
            </a:r>
            <a:r>
              <a:rPr lang="en-US" sz="2000" dirty="0"/>
              <a:t>. We still know we're using a technology, but at some level we ignore the technology and just perceive the people, things and events of the experience. </a:t>
            </a:r>
            <a:r>
              <a:rPr lang="en-US" sz="2000" dirty="0">
                <a:solidFill>
                  <a:srgbClr val="C00000"/>
                </a:solidFill>
              </a:rPr>
              <a:t>For example, </a:t>
            </a:r>
            <a:r>
              <a:rPr lang="en-US" sz="2000" dirty="0"/>
              <a:t>we get </a:t>
            </a:r>
            <a:r>
              <a:rPr lang="en-US" sz="2000" dirty="0" smtClean="0"/>
              <a:t>‘lost’ </a:t>
            </a:r>
            <a:r>
              <a:rPr lang="en-US" sz="2000" dirty="0"/>
              <a:t>in the world of a novel, TV show, movie, videogame or theme park ride; we're convinced by the realism of paintings or graphic designs; we treat our cars, computers or other machines as if they have personalities of their own, and we feel like we're </a:t>
            </a:r>
            <a:r>
              <a:rPr lang="en-US" sz="2000" dirty="0" smtClean="0"/>
              <a:t>‘with’ </a:t>
            </a:r>
            <a:r>
              <a:rPr lang="en-US" sz="2000" dirty="0"/>
              <a:t>a person we talk to on the phone or in a videoconference. These are just a few examples; telepresence can happen with many other media too. </a:t>
            </a:r>
            <a:r>
              <a:rPr lang="en-US" sz="2000" dirty="0" smtClean="0"/>
              <a:t>...”</a:t>
            </a:r>
            <a:endParaRPr lang="en-US" sz="2000" dirty="0"/>
          </a:p>
          <a:p>
            <a:endParaRPr lang="en-US" sz="1200" dirty="0"/>
          </a:p>
        </p:txBody>
      </p:sp>
      <p:sp>
        <p:nvSpPr>
          <p:cNvPr id="15" name="Title 4"/>
          <p:cNvSpPr txBox="1">
            <a:spLocks/>
          </p:cNvSpPr>
          <p:nvPr/>
        </p:nvSpPr>
        <p:spPr>
          <a:xfrm>
            <a:off x="493932" y="261843"/>
            <a:ext cx="7772400" cy="6452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Arial"/>
                <a:ea typeface="+mj-ea"/>
                <a:cs typeface="Arial"/>
              </a:defRPr>
            </a:lvl1pPr>
          </a:lstStyle>
          <a:p>
            <a:r>
              <a:rPr lang="en-US" sz="3200" b="1" dirty="0">
                <a:latin typeface="Arial" panose="020B0604020202020204" pitchFamily="34" charset="0"/>
                <a:cs typeface="Arial" panose="020B0604020202020204" pitchFamily="34" charset="0"/>
              </a:rPr>
              <a:t>Defining (tele)presence</a:t>
            </a:r>
          </a:p>
        </p:txBody>
      </p:sp>
    </p:spTree>
    <p:extLst>
      <p:ext uri="{BB962C8B-B14F-4D97-AF65-F5344CB8AC3E}">
        <p14:creationId xmlns:p14="http://schemas.microsoft.com/office/powerpoint/2010/main" val="3448164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1" dirty="0">
                <a:latin typeface="Arial" panose="020B0604020202020204" pitchFamily="34" charset="0"/>
                <a:cs typeface="Arial" panose="020B0604020202020204" pitchFamily="34" charset="0"/>
              </a:rPr>
              <a:t>Overview</a:t>
            </a:r>
            <a:endParaRPr lang="en-US" sz="3300"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p:txBody>
          <a:bodyPr/>
          <a:lstStyle/>
          <a:p>
            <a:endParaRPr lang="en-US" dirty="0" smtClean="0">
              <a:latin typeface="Arial Black" panose="020B0A04020102020204" pitchFamily="34" charset="0"/>
            </a:endParaRPr>
          </a:p>
          <a:p>
            <a:r>
              <a:rPr lang="en-US" sz="2100" dirty="0" smtClean="0">
                <a:solidFill>
                  <a:srgbClr val="C00000"/>
                </a:solidFill>
                <a:latin typeface="Arial Black" panose="020B0A04020102020204" pitchFamily="34" charset="0"/>
              </a:rPr>
              <a:t>Defining (tele)presence</a:t>
            </a:r>
            <a:endParaRPr lang="en-US" sz="2100" dirty="0">
              <a:solidFill>
                <a:srgbClr val="C00000"/>
              </a:solidFill>
              <a:latin typeface="Arial Black" panose="020B0A04020102020204" pitchFamily="34" charset="0"/>
            </a:endParaRPr>
          </a:p>
          <a:p>
            <a:r>
              <a:rPr lang="en-US" sz="2100" dirty="0" smtClean="0">
                <a:latin typeface="Arial Black" panose="020B0A04020102020204" pitchFamily="34" charset="0"/>
              </a:rPr>
              <a:t>Creating presence</a:t>
            </a:r>
          </a:p>
          <a:p>
            <a:r>
              <a:rPr lang="en-US" sz="2100" dirty="0" smtClean="0">
                <a:latin typeface="Arial Black" panose="020B0A04020102020204" pitchFamily="34" charset="0"/>
              </a:rPr>
              <a:t>Why it matters</a:t>
            </a:r>
          </a:p>
          <a:p>
            <a:r>
              <a:rPr lang="en-US" sz="2100" dirty="0" smtClean="0">
                <a:latin typeface="Arial Black" panose="020B0A04020102020204" pitchFamily="34" charset="0"/>
              </a:rPr>
              <a:t>Presence </a:t>
            </a:r>
            <a:r>
              <a:rPr lang="en-US" sz="2100" dirty="0">
                <a:latin typeface="Arial Black" panose="020B0A04020102020204" pitchFamily="34" charset="0"/>
              </a:rPr>
              <a:t>and children</a:t>
            </a:r>
          </a:p>
          <a:p>
            <a:endParaRPr lang="en-US" dirty="0">
              <a:latin typeface="Arial Black" panose="020B0A04020102020204" pitchFamily="34" charset="0"/>
            </a:endParaRPr>
          </a:p>
        </p:txBody>
      </p:sp>
    </p:spTree>
    <p:extLst>
      <p:ext uri="{BB962C8B-B14F-4D97-AF65-F5344CB8AC3E}">
        <p14:creationId xmlns:p14="http://schemas.microsoft.com/office/powerpoint/2010/main" val="3184468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939185" y="1248879"/>
            <a:ext cx="6376015" cy="3263503"/>
          </a:xfrm>
        </p:spPr>
        <p:txBody>
          <a:bodyPr/>
          <a:lstStyle/>
          <a:p>
            <a:pPr>
              <a:spcBef>
                <a:spcPct val="25000"/>
              </a:spcBef>
            </a:pPr>
            <a:r>
              <a:rPr lang="en-US" altLang="en-US" sz="2400" dirty="0" smtClean="0"/>
              <a:t>A “perceptual </a:t>
            </a:r>
            <a:r>
              <a:rPr lang="en-US" altLang="en-US" sz="2400" dirty="0"/>
              <a:t>illusion of </a:t>
            </a:r>
            <a:r>
              <a:rPr lang="en-US" altLang="en-US" sz="2400" dirty="0" err="1" smtClean="0"/>
              <a:t>nonmediation</a:t>
            </a:r>
            <a:r>
              <a:rPr lang="en-US" altLang="en-US" sz="2400" dirty="0" smtClean="0"/>
              <a:t>”</a:t>
            </a:r>
            <a:endParaRPr lang="en-US" altLang="en-US" sz="2400" dirty="0"/>
          </a:p>
          <a:p>
            <a:pPr>
              <a:spcBef>
                <a:spcPct val="25000"/>
              </a:spcBef>
            </a:pPr>
            <a:r>
              <a:rPr lang="en-US" altLang="en-US" sz="2400" dirty="0" smtClean="0"/>
              <a:t>Real-time </a:t>
            </a:r>
            <a:r>
              <a:rPr lang="en-US" altLang="en-US" sz="2400" dirty="0"/>
              <a:t>during media use</a:t>
            </a:r>
          </a:p>
          <a:p>
            <a:pPr>
              <a:spcBef>
                <a:spcPct val="25000"/>
              </a:spcBef>
            </a:pPr>
            <a:r>
              <a:rPr lang="en-US" altLang="en-US" sz="2400" dirty="0"/>
              <a:t>Not a disorder or abnormal</a:t>
            </a:r>
          </a:p>
          <a:p>
            <a:pPr>
              <a:spcBef>
                <a:spcPct val="25000"/>
              </a:spcBef>
            </a:pPr>
            <a:r>
              <a:rPr lang="en-US" altLang="en-US" sz="2400" dirty="0"/>
              <a:t>Property of media user</a:t>
            </a:r>
          </a:p>
          <a:p>
            <a:pPr>
              <a:spcBef>
                <a:spcPct val="25000"/>
              </a:spcBef>
            </a:pPr>
            <a:r>
              <a:rPr lang="en-US" altLang="en-US" sz="2400" dirty="0"/>
              <a:t>Result of media form and content, </a:t>
            </a:r>
            <a:r>
              <a:rPr lang="en-US" altLang="en-US" sz="2400" dirty="0" smtClean="0"/>
              <a:t/>
            </a:r>
            <a:br>
              <a:rPr lang="en-US" altLang="en-US" sz="2400" dirty="0" smtClean="0"/>
            </a:br>
            <a:r>
              <a:rPr lang="en-US" altLang="en-US" sz="2400" dirty="0" smtClean="0"/>
              <a:t>media </a:t>
            </a:r>
            <a:r>
              <a:rPr lang="en-US" altLang="en-US" sz="2400" dirty="0"/>
              <a:t>user characteristics and </a:t>
            </a:r>
            <a:r>
              <a:rPr lang="en-US" altLang="en-US" sz="2400" dirty="0" smtClean="0"/>
              <a:t/>
            </a:r>
            <a:br>
              <a:rPr lang="en-US" altLang="en-US" sz="2400" dirty="0" smtClean="0"/>
            </a:br>
            <a:r>
              <a:rPr lang="en-US" altLang="en-US" sz="2400" dirty="0" smtClean="0"/>
              <a:t>media context/environment</a:t>
            </a:r>
          </a:p>
          <a:p>
            <a:pPr>
              <a:spcBef>
                <a:spcPct val="25000"/>
              </a:spcBef>
            </a:pPr>
            <a:r>
              <a:rPr lang="en-US" sz="2400" dirty="0" smtClean="0">
                <a:latin typeface="Arial" panose="020B0604020202020204" pitchFamily="34" charset="0"/>
                <a:cs typeface="Arial" panose="020B0604020202020204" pitchFamily="34" charset="0"/>
              </a:rPr>
              <a:t>A fragile ‘spell’ easily broken</a:t>
            </a:r>
          </a:p>
          <a:p>
            <a:endParaRPr lang="en-US" dirty="0"/>
          </a:p>
        </p:txBody>
      </p:sp>
      <p:sp>
        <p:nvSpPr>
          <p:cNvPr id="6"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smtClean="0">
                <a:latin typeface="Arial" panose="020B0604020202020204" pitchFamily="34" charset="0"/>
                <a:cs typeface="Arial" panose="020B0604020202020204" pitchFamily="34" charset="0"/>
              </a:rPr>
              <a:t>Defining (tele)presence</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299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Presence research and theory</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301" y="1019946"/>
            <a:ext cx="7864100" cy="3613931"/>
          </a:xfrm>
          <a:prstGeom prst="rect">
            <a:avLst/>
          </a:prstGeom>
        </p:spPr>
      </p:pic>
      <p:sp>
        <p:nvSpPr>
          <p:cNvPr id="3" name="TextBox 2"/>
          <p:cNvSpPr txBox="1"/>
          <p:nvPr/>
        </p:nvSpPr>
        <p:spPr>
          <a:xfrm>
            <a:off x="4884093" y="4682793"/>
            <a:ext cx="544702" cy="276999"/>
          </a:xfrm>
          <a:prstGeom prst="rect">
            <a:avLst/>
          </a:prstGeom>
          <a:noFill/>
        </p:spPr>
        <p:txBody>
          <a:bodyPr vert="horz" wrap="square" rtlCol="0">
            <a:spAutoFit/>
          </a:bodyPr>
          <a:lstStyle/>
          <a:p>
            <a:r>
              <a:rPr lang="en-US" sz="1200" dirty="0" smtClean="0"/>
              <a:t>1990</a:t>
            </a:r>
            <a:endParaRPr lang="en-US" sz="1200" dirty="0"/>
          </a:p>
        </p:txBody>
      </p:sp>
      <p:sp>
        <p:nvSpPr>
          <p:cNvPr id="5" name="TextBox 4"/>
          <p:cNvSpPr txBox="1"/>
          <p:nvPr/>
        </p:nvSpPr>
        <p:spPr>
          <a:xfrm>
            <a:off x="5944135" y="4682794"/>
            <a:ext cx="544702" cy="276999"/>
          </a:xfrm>
          <a:prstGeom prst="rect">
            <a:avLst/>
          </a:prstGeom>
          <a:noFill/>
        </p:spPr>
        <p:txBody>
          <a:bodyPr vert="horz" wrap="square" rtlCol="0">
            <a:spAutoFit/>
          </a:bodyPr>
          <a:lstStyle/>
          <a:p>
            <a:r>
              <a:rPr lang="en-US" sz="1200" dirty="0" smtClean="0"/>
              <a:t>2000</a:t>
            </a:r>
            <a:endParaRPr lang="en-US" sz="1200" dirty="0"/>
          </a:p>
        </p:txBody>
      </p:sp>
      <p:sp>
        <p:nvSpPr>
          <p:cNvPr id="7" name="TextBox 6"/>
          <p:cNvSpPr txBox="1"/>
          <p:nvPr/>
        </p:nvSpPr>
        <p:spPr>
          <a:xfrm>
            <a:off x="7004177" y="4689463"/>
            <a:ext cx="544702" cy="276999"/>
          </a:xfrm>
          <a:prstGeom prst="rect">
            <a:avLst/>
          </a:prstGeom>
          <a:noFill/>
        </p:spPr>
        <p:txBody>
          <a:bodyPr vert="horz" wrap="square" rtlCol="0">
            <a:spAutoFit/>
          </a:bodyPr>
          <a:lstStyle/>
          <a:p>
            <a:r>
              <a:rPr lang="en-US" sz="1200" dirty="0" smtClean="0"/>
              <a:t>2010</a:t>
            </a:r>
            <a:endParaRPr lang="en-US" sz="1200" dirty="0"/>
          </a:p>
        </p:txBody>
      </p:sp>
    </p:spTree>
    <p:extLst>
      <p:ext uri="{BB962C8B-B14F-4D97-AF65-F5344CB8AC3E}">
        <p14:creationId xmlns:p14="http://schemas.microsoft.com/office/powerpoint/2010/main" val="17017395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764706" y="1133375"/>
            <a:ext cx="6446520" cy="3459616"/>
          </a:xfrm>
        </p:spPr>
        <p:txBody>
          <a:bodyPr>
            <a:normAutofit fontScale="25000" lnSpcReduction="20000"/>
          </a:bodyPr>
          <a:lstStyle/>
          <a:p>
            <a:pPr marL="0" indent="0">
              <a:buNone/>
            </a:pPr>
            <a:r>
              <a:rPr lang="en-US" sz="8400" dirty="0">
                <a:latin typeface="Arial" panose="020B0604020202020204" pitchFamily="34" charset="0"/>
                <a:cs typeface="Arial" panose="020B0604020202020204" pitchFamily="34" charset="0"/>
              </a:rPr>
              <a:t>An interdisciplinary area</a:t>
            </a:r>
          </a:p>
          <a:p>
            <a:r>
              <a:rPr lang="en-US" sz="8400" dirty="0">
                <a:solidFill>
                  <a:srgbClr val="C00000"/>
                </a:solidFill>
                <a:latin typeface="Arial" panose="020B0604020202020204" pitchFamily="34" charset="0"/>
                <a:cs typeface="Arial" panose="020B0604020202020204" pitchFamily="34" charset="0"/>
              </a:rPr>
              <a:t>Communication</a:t>
            </a:r>
          </a:p>
          <a:p>
            <a:r>
              <a:rPr lang="en-US" sz="8400" dirty="0">
                <a:solidFill>
                  <a:srgbClr val="C00000"/>
                </a:solidFill>
                <a:latin typeface="Arial" panose="020B0604020202020204" pitchFamily="34" charset="0"/>
                <a:cs typeface="Arial" panose="020B0604020202020204" pitchFamily="34" charset="0"/>
              </a:rPr>
              <a:t>Psychology</a:t>
            </a:r>
          </a:p>
          <a:p>
            <a:r>
              <a:rPr lang="en-US" sz="8400" dirty="0">
                <a:solidFill>
                  <a:srgbClr val="C00000"/>
                </a:solidFill>
                <a:latin typeface="Arial" panose="020B0604020202020204" pitchFamily="34" charset="0"/>
                <a:cs typeface="Arial" panose="020B0604020202020204" pitchFamily="34" charset="0"/>
              </a:rPr>
              <a:t>Computer Science</a:t>
            </a:r>
          </a:p>
          <a:p>
            <a:r>
              <a:rPr lang="en-US" sz="8400" dirty="0">
                <a:solidFill>
                  <a:srgbClr val="C00000"/>
                </a:solidFill>
                <a:latin typeface="Arial" panose="020B0604020202020204" pitchFamily="34" charset="0"/>
                <a:cs typeface="Arial" panose="020B0604020202020204" pitchFamily="34" charset="0"/>
              </a:rPr>
              <a:t>Philosophy</a:t>
            </a:r>
          </a:p>
          <a:p>
            <a:r>
              <a:rPr lang="en-US" sz="8400" dirty="0">
                <a:solidFill>
                  <a:srgbClr val="C00000"/>
                </a:solidFill>
                <a:latin typeface="Arial" panose="020B0604020202020204" pitchFamily="34" charset="0"/>
                <a:cs typeface="Arial" panose="020B0604020202020204" pitchFamily="34" charset="0"/>
              </a:rPr>
              <a:t>Medicine</a:t>
            </a:r>
          </a:p>
          <a:p>
            <a:r>
              <a:rPr lang="en-US" sz="8400" dirty="0">
                <a:solidFill>
                  <a:srgbClr val="C00000"/>
                </a:solidFill>
                <a:latin typeface="Arial" panose="020B0604020202020204" pitchFamily="34" charset="0"/>
                <a:cs typeface="Arial" panose="020B0604020202020204" pitchFamily="34" charset="0"/>
              </a:rPr>
              <a:t>Business</a:t>
            </a:r>
          </a:p>
          <a:p>
            <a:r>
              <a:rPr lang="en-US" sz="8400" dirty="0">
                <a:solidFill>
                  <a:srgbClr val="C00000"/>
                </a:solidFill>
                <a:latin typeface="Arial" panose="020B0604020202020204" pitchFamily="34" charset="0"/>
                <a:cs typeface="Arial" panose="020B0604020202020204" pitchFamily="34" charset="0"/>
              </a:rPr>
              <a:t>Education</a:t>
            </a:r>
          </a:p>
          <a:p>
            <a:r>
              <a:rPr lang="en-US" sz="8400" dirty="0">
                <a:solidFill>
                  <a:srgbClr val="C00000"/>
                </a:solidFill>
                <a:latin typeface="Arial" panose="020B0604020202020204" pitchFamily="34" charset="0"/>
                <a:cs typeface="Arial" panose="020B0604020202020204" pitchFamily="34" charset="0"/>
              </a:rPr>
              <a:t>Art</a:t>
            </a:r>
          </a:p>
          <a:p>
            <a:r>
              <a:rPr lang="en-US" sz="8400" dirty="0">
                <a:latin typeface="Arial" panose="020B0604020202020204" pitchFamily="34" charset="0"/>
                <a:cs typeface="Arial" panose="020B0604020202020204" pitchFamily="34" charset="0"/>
              </a:rPr>
              <a:t>many others…</a:t>
            </a:r>
          </a:p>
          <a:p>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 </a:t>
            </a:r>
          </a:p>
          <a:p>
            <a:endParaRPr lang="en-US" dirty="0"/>
          </a:p>
        </p:txBody>
      </p:sp>
      <p:sp>
        <p:nvSpPr>
          <p:cNvPr id="6"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Presence research and theory</a:t>
            </a:r>
          </a:p>
        </p:txBody>
      </p:sp>
    </p:spTree>
    <p:extLst>
      <p:ext uri="{BB962C8B-B14F-4D97-AF65-F5344CB8AC3E}">
        <p14:creationId xmlns:p14="http://schemas.microsoft.com/office/powerpoint/2010/main" val="310414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9" name="Rectangle 3"/>
          <p:cNvSpPr>
            <a:spLocks noGrp="1" noChangeArrowheads="1"/>
          </p:cNvSpPr>
          <p:nvPr>
            <p:ph idx="1"/>
          </p:nvPr>
        </p:nvSpPr>
        <p:spPr>
          <a:xfrm>
            <a:off x="1396146" y="1167860"/>
            <a:ext cx="6172200" cy="3274353"/>
          </a:xfrm>
        </p:spPr>
        <p:txBody>
          <a:bodyPr>
            <a:noAutofit/>
          </a:bodyPr>
          <a:lstStyle/>
          <a:p>
            <a:pPr algn="ctr">
              <a:buFontTx/>
              <a:buNone/>
            </a:pPr>
            <a:r>
              <a:rPr lang="en-US" sz="3600" dirty="0">
                <a:solidFill>
                  <a:srgbClr val="C00000"/>
                </a:solidFill>
                <a:latin typeface="Arial" panose="020B0604020202020204" pitchFamily="34" charset="0"/>
                <a:cs typeface="Arial" panose="020B0604020202020204" pitchFamily="34" charset="0"/>
              </a:rPr>
              <a:t>Spatial </a:t>
            </a:r>
            <a:r>
              <a:rPr lang="en-US" sz="3600" dirty="0" smtClean="0">
                <a:solidFill>
                  <a:srgbClr val="C00000"/>
                </a:solidFill>
                <a:latin typeface="Arial" panose="020B0604020202020204" pitchFamily="34" charset="0"/>
                <a:cs typeface="Arial" panose="020B0604020202020204" pitchFamily="34" charset="0"/>
              </a:rPr>
              <a:t>presence</a:t>
            </a:r>
          </a:p>
          <a:p>
            <a:pPr indent="0" algn="ctr">
              <a:buFontTx/>
              <a:buNone/>
            </a:pPr>
            <a:r>
              <a:rPr lang="en-US" sz="2800" dirty="0" smtClean="0">
                <a:solidFill>
                  <a:prstClr val="black"/>
                </a:solidFill>
              </a:rPr>
              <a:t>“I </a:t>
            </a:r>
            <a:r>
              <a:rPr lang="en-US" sz="2800" dirty="0">
                <a:solidFill>
                  <a:prstClr val="black"/>
                </a:solidFill>
              </a:rPr>
              <a:t>felt like I was in the SPACE OR ENVIRONMENT created by the </a:t>
            </a:r>
            <a:r>
              <a:rPr lang="en-US" sz="2800" dirty="0" smtClean="0">
                <a:solidFill>
                  <a:prstClr val="black"/>
                </a:solidFill>
              </a:rPr>
              <a:t>technology”</a:t>
            </a:r>
            <a:r>
              <a:rPr lang="en-US" sz="2700" dirty="0">
                <a:solidFill>
                  <a:srgbClr val="C00000"/>
                </a:solidFill>
                <a:latin typeface="Arial" panose="020B0604020202020204" pitchFamily="34" charset="0"/>
                <a:cs typeface="Arial" panose="020B0604020202020204" pitchFamily="34" charset="0"/>
              </a:rPr>
              <a:t/>
            </a:r>
            <a:br>
              <a:rPr lang="en-US" sz="2700" dirty="0">
                <a:solidFill>
                  <a:srgbClr val="C00000"/>
                </a:solidFill>
                <a:latin typeface="Arial" panose="020B0604020202020204" pitchFamily="34" charset="0"/>
                <a:cs typeface="Arial" panose="020B0604020202020204" pitchFamily="34" charset="0"/>
              </a:rPr>
            </a:br>
            <a:endParaRPr lang="en-US" sz="27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60725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5" name="Picture 7" descr="img3000183flights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133" y="671918"/>
            <a:ext cx="3115848" cy="4154464"/>
          </a:xfrm>
          <a:prstGeom prst="rect">
            <a:avLst/>
          </a:prstGeom>
          <a:noFill/>
          <a:extLst>
            <a:ext uri="{909E8E84-426E-40DD-AFC4-6F175D3DCCD1}">
              <a14:hiddenFill xmlns:a14="http://schemas.microsoft.com/office/drawing/2010/main">
                <a:solidFill>
                  <a:srgbClr val="FFFFFF"/>
                </a:solidFill>
              </a14:hiddenFill>
            </a:ext>
          </a:extLst>
        </p:spPr>
      </p:pic>
      <p:pic>
        <p:nvPicPr>
          <p:cNvPr id="483336" name="Picture 8" descr="img3000182flightsi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0920" y="932655"/>
            <a:ext cx="5184935" cy="353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9049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ASATeleoper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497" y="1395265"/>
            <a:ext cx="4034226" cy="24924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38565" y="4012690"/>
            <a:ext cx="3640313" cy="276999"/>
          </a:xfrm>
          <a:prstGeom prst="rect">
            <a:avLst/>
          </a:prstGeom>
        </p:spPr>
        <p:txBody>
          <a:bodyPr wrap="square">
            <a:spAutoFit/>
          </a:bodyPr>
          <a:lstStyle/>
          <a:p>
            <a:r>
              <a:rPr lang="en-US" sz="1200" dirty="0" smtClean="0">
                <a:hlinkClick r:id="rId4"/>
              </a:rPr>
              <a:t>https://www.youtube.com/watch?v=CxmvPB3by1w</a:t>
            </a:r>
            <a:endParaRPr lang="en-US" sz="12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6315" y="1395265"/>
            <a:ext cx="4443288" cy="2492408"/>
          </a:xfrm>
          <a:prstGeom prst="rect">
            <a:avLst/>
          </a:prstGeom>
        </p:spPr>
      </p:pic>
    </p:spTree>
    <p:extLst>
      <p:ext uri="{BB962C8B-B14F-4D97-AF65-F5344CB8AC3E}">
        <p14:creationId xmlns:p14="http://schemas.microsoft.com/office/powerpoint/2010/main" val="390319629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83072" y="393213"/>
            <a:ext cx="3111170" cy="437816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054" y="393212"/>
            <a:ext cx="3281013" cy="4378165"/>
          </a:xfrm>
          <a:prstGeom prst="rect">
            <a:avLst/>
          </a:prstGeom>
        </p:spPr>
      </p:pic>
    </p:spTree>
    <p:extLst>
      <p:ext uri="{BB962C8B-B14F-4D97-AF65-F5344CB8AC3E}">
        <p14:creationId xmlns:p14="http://schemas.microsoft.com/office/powerpoint/2010/main" val="362897304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43" y="1747104"/>
            <a:ext cx="3191862" cy="208524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6220" y="1049499"/>
            <a:ext cx="5312065" cy="3405623"/>
          </a:xfrm>
          <a:prstGeom prst="rect">
            <a:avLst/>
          </a:prstGeom>
        </p:spPr>
      </p:pic>
    </p:spTree>
    <p:extLst>
      <p:ext uri="{BB962C8B-B14F-4D97-AF65-F5344CB8AC3E}">
        <p14:creationId xmlns:p14="http://schemas.microsoft.com/office/powerpoint/2010/main" val="95511975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8996" y="4619019"/>
            <a:ext cx="3546763" cy="376527"/>
          </a:xfrm>
        </p:spPr>
        <p:txBody>
          <a:bodyPr>
            <a:normAutofit/>
          </a:bodyPr>
          <a:lstStyle/>
          <a:p>
            <a:pPr marL="0" indent="0">
              <a:buNone/>
            </a:pPr>
            <a:r>
              <a:rPr lang="en-US" sz="1200" dirty="0" smtClean="0">
                <a:hlinkClick r:id="rId2"/>
              </a:rPr>
              <a:t>https</a:t>
            </a:r>
            <a:r>
              <a:rPr lang="en-US" sz="1200" dirty="0">
                <a:hlinkClick r:id="rId2"/>
              </a:rPr>
              <a:t>://</a:t>
            </a:r>
            <a:r>
              <a:rPr lang="en-US" sz="1200" dirty="0" smtClean="0">
                <a:hlinkClick r:id="rId2"/>
              </a:rPr>
              <a:t>www.youtube.com/watch?v=ZJJU72CZiF8</a:t>
            </a:r>
            <a:r>
              <a:rPr lang="en-US" sz="1200" dirty="0" smtClean="0"/>
              <a:t> </a:t>
            </a:r>
            <a:endParaRPr lang="en-US" sz="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3" y="332052"/>
            <a:ext cx="7742336" cy="4092464"/>
          </a:xfrm>
          <a:prstGeom prst="rect">
            <a:avLst/>
          </a:prstGeom>
        </p:spPr>
      </p:pic>
    </p:spTree>
    <p:extLst>
      <p:ext uri="{BB962C8B-B14F-4D97-AF65-F5344CB8AC3E}">
        <p14:creationId xmlns:p14="http://schemas.microsoft.com/office/powerpoint/2010/main" val="3276545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68975" y="392106"/>
            <a:ext cx="7822044" cy="4399900"/>
          </a:xfrm>
        </p:spPr>
      </p:pic>
    </p:spTree>
    <p:extLst>
      <p:ext uri="{BB962C8B-B14F-4D97-AF65-F5344CB8AC3E}">
        <p14:creationId xmlns:p14="http://schemas.microsoft.com/office/powerpoint/2010/main" val="244363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3932" y="261843"/>
            <a:ext cx="7772400" cy="645224"/>
          </a:xfrm>
        </p:spPr>
        <p:txBody>
          <a:bodyPr>
            <a:normAutofit/>
          </a:bodyPr>
          <a:lstStyle/>
          <a:p>
            <a:r>
              <a:rPr lang="en-GB" sz="3200" b="1" dirty="0" smtClean="0"/>
              <a:t>Media then (1970s)</a:t>
            </a:r>
            <a:endParaRPr lang="en-GB" sz="3200" b="1" dirty="0"/>
          </a:p>
        </p:txBody>
      </p:sp>
      <p:sp>
        <p:nvSpPr>
          <p:cNvPr id="3" name="Subtitle 2"/>
          <p:cNvSpPr>
            <a:spLocks noGrp="1"/>
          </p:cNvSpPr>
          <p:nvPr>
            <p:ph type="subTitle" idx="1"/>
          </p:nvPr>
        </p:nvSpPr>
        <p:spPr>
          <a:xfrm>
            <a:off x="918110" y="993427"/>
            <a:ext cx="3040583" cy="1179057"/>
          </a:xfrm>
        </p:spPr>
        <p:txBody>
          <a:bodyPr>
            <a:normAutofit fontScale="25000" lnSpcReduction="20000"/>
          </a:bodyPr>
          <a:lstStyle/>
          <a:p>
            <a:pPr algn="l"/>
            <a:endParaRPr lang="en-US" dirty="0"/>
          </a:p>
        </p:txBody>
      </p:sp>
      <p:pic>
        <p:nvPicPr>
          <p:cNvPr id="6" name="Picture 4" descr="C:\__IMAGE FILES\_UNSORTED\for ppt\so what\72rcacolortv.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3218" y="993427"/>
            <a:ext cx="2204316" cy="28160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5924" y="2583806"/>
            <a:ext cx="2090587" cy="116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C:\__IMAGE FILES\_UNSORTED\for ppt\so what\TechnicsSL-D202_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34765" y="993427"/>
            <a:ext cx="2087208" cy="14284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t-listas.20minutos.es/images/2010-09/253318/2678043_640px.jpg?129160975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26160" y="981306"/>
            <a:ext cx="1587007" cy="13663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410" y="993427"/>
            <a:ext cx="1785993" cy="19258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169" y="3003529"/>
            <a:ext cx="1763234" cy="1355340"/>
          </a:xfrm>
          <a:prstGeom prst="rect">
            <a:avLst/>
          </a:prstGeom>
        </p:spPr>
      </p:pic>
      <p:pic>
        <p:nvPicPr>
          <p:cNvPr id="1028" name="Picture 4" descr="Related imag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24606" y="2421860"/>
            <a:ext cx="1790114" cy="8811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51181" y="3908923"/>
            <a:ext cx="2770792" cy="102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Image result for cinerama dom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57570" y="3393515"/>
            <a:ext cx="2055537" cy="15416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83218" y="3908923"/>
            <a:ext cx="1641992" cy="102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444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722" y="4548403"/>
            <a:ext cx="3564950" cy="369332"/>
          </a:xfrm>
          <a:prstGeom prst="rect">
            <a:avLst/>
          </a:prstGeom>
          <a:noFill/>
        </p:spPr>
        <p:txBody>
          <a:bodyPr wrap="none" rtlCol="0">
            <a:spAutoFit/>
          </a:bodyPr>
          <a:lstStyle/>
          <a:p>
            <a:r>
              <a:rPr lang="en-US" sz="1200" dirty="0">
                <a:hlinkClick r:id="rId2"/>
              </a:rPr>
              <a:t>https://</a:t>
            </a:r>
            <a:r>
              <a:rPr lang="en-US" sz="1200" dirty="0" smtClean="0">
                <a:hlinkClick r:id="rId2"/>
              </a:rPr>
              <a:t>www.youtube.com/watch?v=hRmkkrafboo</a:t>
            </a:r>
            <a:r>
              <a:rPr lang="en-US" dirty="0" smtClean="0"/>
              <a:t>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16" y="394496"/>
            <a:ext cx="7399508" cy="4153907"/>
          </a:xfrm>
          <a:prstGeom prst="rect">
            <a:avLst/>
          </a:prstGeom>
        </p:spPr>
      </p:pic>
    </p:spTree>
    <p:extLst>
      <p:ext uri="{BB962C8B-B14F-4D97-AF65-F5344CB8AC3E}">
        <p14:creationId xmlns:p14="http://schemas.microsoft.com/office/powerpoint/2010/main" val="17093829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descr="04bike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2459" y="1194470"/>
            <a:ext cx="4354089" cy="28524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layer in golf simulat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1440" y="1194471"/>
            <a:ext cx="4283767" cy="2852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26896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tatic.ddmcdn.com/gif/virtual-medicine-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487" y="954220"/>
            <a:ext cx="4851805" cy="36388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rug.nl/cit/hpcv/VR_visualisation/Treatment_of_Anxiety/plane_in_cav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2176" y="954219"/>
            <a:ext cx="3524314" cy="363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91219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492" y="734655"/>
            <a:ext cx="8364944" cy="372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48274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956"/>
            <a:ext cx="9144000" cy="3557588"/>
          </a:xfrm>
          <a:prstGeom prst="rect">
            <a:avLst/>
          </a:prstGeom>
        </p:spPr>
      </p:pic>
      <p:sp>
        <p:nvSpPr>
          <p:cNvPr id="3" name="Rectangle 2"/>
          <p:cNvSpPr/>
          <p:nvPr/>
        </p:nvSpPr>
        <p:spPr>
          <a:xfrm>
            <a:off x="0" y="4472276"/>
            <a:ext cx="5940650" cy="276999"/>
          </a:xfrm>
          <a:prstGeom prst="rect">
            <a:avLst/>
          </a:prstGeom>
        </p:spPr>
        <p:txBody>
          <a:bodyPr wrap="square">
            <a:spAutoFit/>
          </a:bodyPr>
          <a:lstStyle/>
          <a:p>
            <a:r>
              <a:rPr lang="en-US" sz="1200" dirty="0">
                <a:hlinkClick r:id="rId4"/>
              </a:rPr>
              <a:t>https://www.youtube.com/watch?v=WSRcDrCse7c</a:t>
            </a:r>
            <a:endParaRPr lang="en-US" sz="1200" dirty="0"/>
          </a:p>
        </p:txBody>
      </p:sp>
    </p:spTree>
    <p:extLst>
      <p:ext uri="{BB962C8B-B14F-4D97-AF65-F5344CB8AC3E}">
        <p14:creationId xmlns:p14="http://schemas.microsoft.com/office/powerpoint/2010/main" val="261423873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16242" y="560438"/>
            <a:ext cx="2481320" cy="3822783"/>
          </a:xfrm>
          <a:prstGeom prst="rect">
            <a:avLst/>
          </a:prstGeom>
        </p:spPr>
      </p:pic>
      <p:pic>
        <p:nvPicPr>
          <p:cNvPr id="3" name="Picture 2"/>
          <p:cNvPicPr>
            <a:picLocks noChangeAspect="1"/>
          </p:cNvPicPr>
          <p:nvPr/>
        </p:nvPicPr>
        <p:blipFill>
          <a:blip r:embed="rId4"/>
          <a:stretch>
            <a:fillRect/>
          </a:stretch>
        </p:blipFill>
        <p:spPr>
          <a:xfrm>
            <a:off x="385216" y="560438"/>
            <a:ext cx="5732384" cy="3822783"/>
          </a:xfrm>
          <a:prstGeom prst="rect">
            <a:avLst/>
          </a:prstGeom>
        </p:spPr>
      </p:pic>
    </p:spTree>
    <p:extLst>
      <p:ext uri="{BB962C8B-B14F-4D97-AF65-F5344CB8AC3E}">
        <p14:creationId xmlns:p14="http://schemas.microsoft.com/office/powerpoint/2010/main" val="203019268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50" name="Rectangle 6"/>
          <p:cNvSpPr>
            <a:spLocks noChangeArrowheads="1"/>
          </p:cNvSpPr>
          <p:nvPr/>
        </p:nvSpPr>
        <p:spPr bwMode="auto">
          <a:xfrm>
            <a:off x="1047070" y="1348094"/>
            <a:ext cx="622935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eaLnBrk="1" hangingPunct="1"/>
            <a:r>
              <a:rPr lang="en-US" sz="2100" dirty="0"/>
              <a:t>Advertising</a:t>
            </a:r>
          </a:p>
        </p:txBody>
      </p:sp>
      <p:pic>
        <p:nvPicPr>
          <p:cNvPr id="92774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800" y="682004"/>
            <a:ext cx="4108038" cy="395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Mysterious Caves Projec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98299" y="682004"/>
            <a:ext cx="4151926" cy="395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43822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53734" y="4480953"/>
            <a:ext cx="3688480" cy="527599"/>
          </a:xfrm>
        </p:spPr>
        <p:txBody>
          <a:bodyPr>
            <a:normAutofit/>
          </a:bodyPr>
          <a:lstStyle/>
          <a:p>
            <a:pPr algn="l"/>
            <a:r>
              <a:rPr lang="en-US" sz="1200" dirty="0">
                <a:hlinkClick r:id="rId3"/>
              </a:rPr>
              <a:t>https://www.youtube.com/watch?v=z7VYVjR_nwE</a:t>
            </a:r>
            <a:endParaRPr lang="en-US" sz="1200" dirty="0">
              <a:hlinkClick r:id="rId4"/>
            </a:endParaRPr>
          </a:p>
          <a:p>
            <a:pPr algn="l"/>
            <a:r>
              <a:rPr lang="en-US" sz="1200" dirty="0" smtClean="0">
                <a:hlinkClick r:id="rId4"/>
              </a:rPr>
              <a:t>https</a:t>
            </a:r>
            <a:r>
              <a:rPr lang="en-US" sz="1200" dirty="0">
                <a:hlinkClick r:id="rId4"/>
              </a:rPr>
              <a:t>://</a:t>
            </a:r>
            <a:r>
              <a:rPr lang="en-US" sz="1200" dirty="0" smtClean="0">
                <a:hlinkClick r:id="rId4"/>
              </a:rPr>
              <a:t>www.youtube.com/watch?v=4Ibe17-JMCU</a:t>
            </a:r>
            <a:endParaRPr lang="en-US" sz="1200" dirty="0" smtClean="0"/>
          </a:p>
          <a:p>
            <a:pPr algn="l"/>
            <a:endParaRPr lang="en-US" sz="2400" dirty="0"/>
          </a:p>
          <a:p>
            <a:pPr algn="l"/>
            <a:r>
              <a:rPr lang="en-US" sz="2400" dirty="0" smtClean="0"/>
              <a:t> </a:t>
            </a:r>
            <a:endParaRPr lang="en-US" sz="2400" dirty="0">
              <a:solidFill>
                <a:schemeClr val="tx1"/>
              </a:solidFill>
            </a:endParaRPr>
          </a:p>
          <a:p>
            <a:pPr marL="457200" indent="-457200" algn="l">
              <a:buFont typeface="Arial" panose="020B0604020202020204" pitchFamily="34" charset="0"/>
              <a:buChar char="•"/>
            </a:pPr>
            <a:endParaRPr lang="en-US" sz="2400" dirty="0" smtClean="0">
              <a:solidFill>
                <a:schemeClr val="tx1"/>
              </a:solidFill>
            </a:endParaRPr>
          </a:p>
          <a:p>
            <a:pPr lvl="1" algn="l"/>
            <a:endParaRPr lang="en-US" sz="2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120" y="261134"/>
            <a:ext cx="7280140" cy="4092589"/>
          </a:xfrm>
          <a:prstGeom prst="rect">
            <a:avLst/>
          </a:prstGeom>
        </p:spPr>
      </p:pic>
    </p:spTree>
    <p:extLst>
      <p:ext uri="{BB962C8B-B14F-4D97-AF65-F5344CB8AC3E}">
        <p14:creationId xmlns:p14="http://schemas.microsoft.com/office/powerpoint/2010/main" val="18713526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50" name="Rectangle 6"/>
          <p:cNvSpPr>
            <a:spLocks noChangeArrowheads="1"/>
          </p:cNvSpPr>
          <p:nvPr/>
        </p:nvSpPr>
        <p:spPr bwMode="auto">
          <a:xfrm>
            <a:off x="1047070" y="1348094"/>
            <a:ext cx="622935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eaLnBrk="1" hangingPunct="1"/>
            <a:endParaRPr lang="en-US" sz="2100" dirty="0"/>
          </a:p>
        </p:txBody>
      </p:sp>
      <p:pic>
        <p:nvPicPr>
          <p:cNvPr id="2" name="Picture 6" descr="http://www.chubbysocial.com/wp-content/uploads/2015/11/6358220454517339556078082.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23951" y="592984"/>
            <a:ext cx="7939487" cy="414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4238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1" name="Rectangle 3"/>
          <p:cNvSpPr>
            <a:spLocks noGrp="1" noChangeArrowheads="1"/>
          </p:cNvSpPr>
          <p:nvPr>
            <p:ph idx="1"/>
          </p:nvPr>
        </p:nvSpPr>
        <p:spPr>
          <a:xfrm>
            <a:off x="1500649" y="764489"/>
            <a:ext cx="6172200" cy="4008088"/>
          </a:xfrm>
        </p:spPr>
        <p:txBody>
          <a:bodyPr>
            <a:noAutofit/>
          </a:bodyPr>
          <a:lstStyle/>
          <a:p>
            <a:pPr algn="ctr">
              <a:buFontTx/>
              <a:buNone/>
            </a:pPr>
            <a:r>
              <a:rPr lang="en-US" sz="3600" dirty="0">
                <a:solidFill>
                  <a:srgbClr val="C00000"/>
                </a:solidFill>
                <a:latin typeface="Arial" panose="020B0604020202020204" pitchFamily="34" charset="0"/>
                <a:cs typeface="Arial" panose="020B0604020202020204" pitchFamily="34" charset="0"/>
              </a:rPr>
              <a:t>Social </a:t>
            </a:r>
            <a:r>
              <a:rPr lang="en-US" sz="3600" dirty="0" smtClean="0">
                <a:solidFill>
                  <a:srgbClr val="C00000"/>
                </a:solidFill>
                <a:latin typeface="Arial" panose="020B0604020202020204" pitchFamily="34" charset="0"/>
                <a:cs typeface="Arial" panose="020B0604020202020204" pitchFamily="34" charset="0"/>
              </a:rPr>
              <a:t>presence – 1 way</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(actor within medium)</a:t>
            </a:r>
            <a:endParaRPr lang="en-US" sz="3600" dirty="0">
              <a:solidFill>
                <a:srgbClr val="C00000"/>
              </a:solidFill>
              <a:latin typeface="Arial" panose="020B0604020202020204" pitchFamily="34" charset="0"/>
              <a:cs typeface="Arial" panose="020B0604020202020204" pitchFamily="34" charset="0"/>
            </a:endParaRPr>
          </a:p>
          <a:p>
            <a:pPr algn="ctr">
              <a:buNone/>
            </a:pPr>
            <a:r>
              <a:rPr lang="en-US" sz="2800" dirty="0" smtClean="0"/>
              <a:t>“Even </a:t>
            </a:r>
            <a:r>
              <a:rPr lang="en-US" sz="2800" dirty="0"/>
              <a:t>though I COULDN'T INTERACT with them, I FELT I WAS ACTUALLY WITH THE PEOPLE or characters who were available via the </a:t>
            </a:r>
            <a:r>
              <a:rPr lang="en-US" sz="2800" dirty="0" smtClean="0"/>
              <a:t>technology”</a:t>
            </a:r>
            <a:endParaRPr lang="en-US" sz="2800" dirty="0">
              <a:solidFill>
                <a:srgbClr val="C00000"/>
              </a:solidFill>
              <a:latin typeface="Arial" panose="020B0604020202020204" pitchFamily="34" charset="0"/>
              <a:cs typeface="Arial" panose="020B0604020202020204" pitchFamily="34" charset="0"/>
            </a:endParaRPr>
          </a:p>
          <a:p>
            <a:pPr algn="ctr">
              <a:buFontTx/>
              <a:buNone/>
            </a:pPr>
            <a:endParaRPr lang="en-US" sz="27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15938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3932" y="261843"/>
            <a:ext cx="7772400" cy="645224"/>
          </a:xfrm>
        </p:spPr>
        <p:txBody>
          <a:bodyPr>
            <a:normAutofit/>
          </a:bodyPr>
          <a:lstStyle/>
          <a:p>
            <a:r>
              <a:rPr lang="en-GB" sz="3200" b="1" dirty="0" smtClean="0"/>
              <a:t>Media now (2010s)</a:t>
            </a:r>
            <a:endParaRPr lang="en-GB" sz="3200" b="1" dirty="0"/>
          </a:p>
        </p:txBody>
      </p:sp>
      <p:sp>
        <p:nvSpPr>
          <p:cNvPr id="3" name="Subtitle 2"/>
          <p:cNvSpPr>
            <a:spLocks noGrp="1"/>
          </p:cNvSpPr>
          <p:nvPr>
            <p:ph type="subTitle" idx="1"/>
          </p:nvPr>
        </p:nvSpPr>
        <p:spPr>
          <a:xfrm>
            <a:off x="918111" y="993428"/>
            <a:ext cx="2019054" cy="371246"/>
          </a:xfrm>
        </p:spPr>
        <p:txBody>
          <a:bodyPr>
            <a:normAutofit fontScale="25000" lnSpcReduction="20000"/>
          </a:bodyPr>
          <a:lstStyle/>
          <a:p>
            <a:pPr algn="l"/>
            <a:r>
              <a:rPr lang="en-US" dirty="0" smtClean="0"/>
              <a:t>v</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1163" y="1079847"/>
            <a:ext cx="3248032" cy="1860737"/>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52" y="1072499"/>
            <a:ext cx="1353144" cy="580329"/>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4747" t="13391" r="5253" b="4057"/>
          <a:stretch/>
        </p:blipFill>
        <p:spPr>
          <a:xfrm>
            <a:off x="6427653" y="333360"/>
            <a:ext cx="2512026" cy="139557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5421" y="3359727"/>
            <a:ext cx="2496585" cy="166439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1019" y="3166396"/>
            <a:ext cx="2221181" cy="1888004"/>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61852" y="1685966"/>
            <a:ext cx="579784" cy="579784"/>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72062" y="1751016"/>
            <a:ext cx="897386" cy="481597"/>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7629" y="2213885"/>
            <a:ext cx="1336133" cy="890755"/>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01163" y="3237129"/>
            <a:ext cx="2189158" cy="1505046"/>
          </a:xfrm>
          <a:prstGeom prst="rect">
            <a:avLst/>
          </a:prstGeom>
        </p:spPr>
      </p:pic>
      <p:pic>
        <p:nvPicPr>
          <p:cNvPr id="19" name="Picture 2" descr="Related image"/>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48979" y="3239048"/>
            <a:ext cx="1336133" cy="8350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7629" y="333360"/>
            <a:ext cx="1345623" cy="1794164"/>
          </a:xfrm>
          <a:prstGeom prst="rect">
            <a:avLst/>
          </a:prstGeom>
        </p:spPr>
      </p:pic>
      <p:pic>
        <p:nvPicPr>
          <p:cNvPr id="20" name="Picture 1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51114" y="2313081"/>
            <a:ext cx="1325911" cy="88159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72271" y="1800447"/>
            <a:ext cx="2222790" cy="1481860"/>
          </a:xfrm>
          <a:prstGeom prst="rect">
            <a:avLst/>
          </a:prstGeom>
        </p:spPr>
      </p:pic>
    </p:spTree>
    <p:extLst>
      <p:ext uri="{BB962C8B-B14F-4D97-AF65-F5344CB8AC3E}">
        <p14:creationId xmlns:p14="http://schemas.microsoft.com/office/powerpoint/2010/main" val="1410524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09012" y="1263329"/>
            <a:ext cx="3988433" cy="279190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1627" y="1160200"/>
            <a:ext cx="2252367" cy="300794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719" y="1160200"/>
            <a:ext cx="2260111" cy="3013481"/>
          </a:xfrm>
          <a:prstGeom prst="rect">
            <a:avLst/>
          </a:prstGeom>
        </p:spPr>
      </p:pic>
    </p:spTree>
    <p:extLst>
      <p:ext uri="{BB962C8B-B14F-4D97-AF65-F5344CB8AC3E}">
        <p14:creationId xmlns:p14="http://schemas.microsoft.com/office/powerpoint/2010/main" val="395244731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logo_ellen_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7641" y="2256148"/>
            <a:ext cx="1452754" cy="12082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walter-cronkit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359" y="468760"/>
            <a:ext cx="1257564" cy="16904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david-letter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0359" y="2256148"/>
            <a:ext cx="1592510" cy="21233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kaku_13_600"/>
          <p:cNvPicPr>
            <a:picLocks noChangeAspect="1" noChangeArrowheads="1"/>
          </p:cNvPicPr>
          <p:nvPr/>
        </p:nvPicPr>
        <p:blipFill>
          <a:blip r:embed="rId6" cstate="screen">
            <a:extLst>
              <a:ext uri="{28A0092B-C50C-407E-A947-70E740481C1C}">
                <a14:useLocalDpi xmlns:a14="http://schemas.microsoft.com/office/drawing/2010/main"/>
              </a:ext>
            </a:extLst>
          </a:blip>
          <a:srcRect l="35545" t="4166" r="13179" b="4167"/>
          <a:stretch>
            <a:fillRect/>
          </a:stretch>
        </p:blipFill>
        <p:spPr>
          <a:xfrm>
            <a:off x="2056985" y="1886634"/>
            <a:ext cx="1289878" cy="1366870"/>
          </a:xfrm>
          <a:prstGeom prst="rect">
            <a:avLst/>
          </a:prstGeom>
          <a:extLst>
            <a:ext uri="{909E8E84-426E-40DD-AFC4-6F175D3DCCD1}">
              <a14:hiddenFill xmlns:a14="http://schemas.microsoft.com/office/drawing/2010/main">
                <a:solidFill>
                  <a:srgbClr val="FFFFFF"/>
                </a:solidFill>
              </a14:hiddenFill>
            </a:ext>
          </a:extLst>
        </p:spPr>
      </p:pic>
      <p:pic>
        <p:nvPicPr>
          <p:cNvPr id="14" name="Picture 21" descr="untitledk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49666" y="480227"/>
            <a:ext cx="1760920" cy="16904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opiousnotes.bloginky.com/files/2009/06/090602obrien.jpg"/>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15000" contrast="13000"/>
                    </a14:imgEffect>
                  </a14:imgLayer>
                </a14:imgProps>
              </a:ext>
              <a:ext uri="{28A0092B-C50C-407E-A947-70E740481C1C}">
                <a14:useLocalDpi xmlns:a14="http://schemas.microsoft.com/office/drawing/2010/main"/>
              </a:ext>
            </a:extLst>
          </a:blip>
          <a:srcRect/>
          <a:stretch>
            <a:fillRect/>
          </a:stretch>
        </p:blipFill>
        <p:spPr bwMode="auto">
          <a:xfrm>
            <a:off x="5289484" y="2256148"/>
            <a:ext cx="1812308" cy="12082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humb-OprahWinfrey"/>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83491" y="480227"/>
            <a:ext cx="1690484" cy="1690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arsonjohnn"/>
          <p:cNvPicPr>
            <a:picLocks noChangeAspect="1" noChangeArrowheads="1"/>
          </p:cNvPicPr>
          <p:nvPr/>
        </p:nvPicPr>
        <p:blipFill>
          <a:blip r:embed="rId11" cstate="screen">
            <a:lum bright="12000"/>
            <a:extLst>
              <a:ext uri="{28A0092B-C50C-407E-A947-70E740481C1C}">
                <a14:useLocalDpi xmlns:a14="http://schemas.microsoft.com/office/drawing/2010/main"/>
              </a:ext>
            </a:extLst>
          </a:blip>
          <a:srcRect/>
          <a:stretch>
            <a:fillRect/>
          </a:stretch>
        </p:blipFill>
        <p:spPr bwMode="auto">
          <a:xfrm>
            <a:off x="1687782" y="468760"/>
            <a:ext cx="1690484" cy="1323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52669" y="3559872"/>
            <a:ext cx="2139914" cy="1427609"/>
          </a:xfrm>
          <a:prstGeom prst="rect">
            <a:avLst/>
          </a:prstGeom>
        </p:spPr>
      </p:pic>
      <p:pic>
        <p:nvPicPr>
          <p:cNvPr id="4" name="Picture 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93726" y="480227"/>
            <a:ext cx="1598857" cy="1999058"/>
          </a:xfrm>
          <a:prstGeom prst="rect">
            <a:avLst/>
          </a:prstGeom>
        </p:spPr>
      </p:pic>
      <p:pic>
        <p:nvPicPr>
          <p:cNvPr id="2" name="Picture 1"/>
          <p:cNvPicPr>
            <a:picLocks noChangeAspect="1"/>
          </p:cNvPicPr>
          <p:nvPr/>
        </p:nvPicPr>
        <p:blipFill>
          <a:blip r:embed="rId14"/>
          <a:stretch>
            <a:fillRect/>
          </a:stretch>
        </p:blipFill>
        <p:spPr>
          <a:xfrm>
            <a:off x="4405636" y="3559872"/>
            <a:ext cx="2140344" cy="1427610"/>
          </a:xfrm>
          <a:prstGeom prst="rect">
            <a:avLst/>
          </a:prstGeom>
        </p:spPr>
      </p:pic>
      <p:pic>
        <p:nvPicPr>
          <p:cNvPr id="5" name="Picture 4"/>
          <p:cNvPicPr>
            <a:picLocks noChangeAspect="1"/>
          </p:cNvPicPr>
          <p:nvPr/>
        </p:nvPicPr>
        <p:blipFill>
          <a:blip r:embed="rId15"/>
          <a:stretch>
            <a:fillRect/>
          </a:stretch>
        </p:blipFill>
        <p:spPr>
          <a:xfrm>
            <a:off x="2191522" y="3559872"/>
            <a:ext cx="2107425" cy="1427610"/>
          </a:xfrm>
          <a:prstGeom prst="rect">
            <a:avLst/>
          </a:prstGeom>
        </p:spPr>
      </p:pic>
    </p:spTree>
    <p:extLst>
      <p:ext uri="{BB962C8B-B14F-4D97-AF65-F5344CB8AC3E}">
        <p14:creationId xmlns:p14="http://schemas.microsoft.com/office/powerpoint/2010/main" val="349275265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50" name="Rectangle 6"/>
          <p:cNvSpPr>
            <a:spLocks noChangeArrowheads="1"/>
          </p:cNvSpPr>
          <p:nvPr/>
        </p:nvSpPr>
        <p:spPr bwMode="auto">
          <a:xfrm>
            <a:off x="1047070" y="1348094"/>
            <a:ext cx="622935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eaLnBrk="1" hangingPunct="1"/>
            <a:endParaRPr lang="en-US" sz="2100"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7310" y="403715"/>
            <a:ext cx="6484732" cy="422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51887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5248" y="4667980"/>
            <a:ext cx="5112327" cy="320719"/>
          </a:xfrm>
        </p:spPr>
        <p:txBody>
          <a:bodyPr>
            <a:normAutofit/>
          </a:bodyPr>
          <a:lstStyle/>
          <a:p>
            <a:pPr marL="0" indent="0">
              <a:buNone/>
            </a:pPr>
            <a:r>
              <a:rPr lang="en-US" sz="1200" dirty="0" smtClean="0">
                <a:hlinkClick r:id="rId2"/>
              </a:rPr>
              <a:t>http</a:t>
            </a:r>
            <a:r>
              <a:rPr lang="en-US" sz="1200" dirty="0">
                <a:hlinkClick r:id="rId2"/>
              </a:rPr>
              <a:t>://maartenbaas.com/real-time/schiphol-clock</a:t>
            </a:r>
            <a:r>
              <a:rPr lang="en-US" sz="1200" dirty="0" smtClean="0">
                <a:hlinkClick r:id="rId2"/>
              </a:rPr>
              <a:t>/</a:t>
            </a:r>
            <a:r>
              <a:rPr lang="en-US" sz="1200" dirty="0" smtClean="0"/>
              <a:t> </a:t>
            </a:r>
            <a:endParaRPr lang="en-US" sz="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606" y="112087"/>
            <a:ext cx="4841751" cy="4465812"/>
          </a:xfrm>
          <a:prstGeom prst="rect">
            <a:avLst/>
          </a:prstGeom>
        </p:spPr>
      </p:pic>
    </p:spTree>
    <p:extLst>
      <p:ext uri="{BB962C8B-B14F-4D97-AF65-F5344CB8AC3E}">
        <p14:creationId xmlns:p14="http://schemas.microsoft.com/office/powerpoint/2010/main" val="2807421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1" name="Rectangle 3"/>
          <p:cNvSpPr>
            <a:spLocks noGrp="1" noChangeArrowheads="1"/>
          </p:cNvSpPr>
          <p:nvPr>
            <p:ph idx="1"/>
          </p:nvPr>
        </p:nvSpPr>
        <p:spPr>
          <a:xfrm>
            <a:off x="1228725" y="1178093"/>
            <a:ext cx="6172200" cy="949098"/>
          </a:xfrm>
        </p:spPr>
        <p:txBody>
          <a:bodyPr>
            <a:noAutofit/>
          </a:bodyPr>
          <a:lstStyle/>
          <a:p>
            <a:pPr algn="ctr">
              <a:buFontTx/>
              <a:buNone/>
            </a:pPr>
            <a:r>
              <a:rPr lang="en-US" sz="3600" dirty="0">
                <a:solidFill>
                  <a:srgbClr val="C00000"/>
                </a:solidFill>
                <a:latin typeface="Arial" panose="020B0604020202020204" pitchFamily="34" charset="0"/>
                <a:cs typeface="Arial" panose="020B0604020202020204" pitchFamily="34" charset="0"/>
              </a:rPr>
              <a:t>Social </a:t>
            </a:r>
            <a:r>
              <a:rPr lang="en-US" sz="3600" dirty="0" smtClean="0">
                <a:solidFill>
                  <a:srgbClr val="C00000"/>
                </a:solidFill>
                <a:latin typeface="Arial" panose="020B0604020202020204" pitchFamily="34" charset="0"/>
                <a:cs typeface="Arial" panose="020B0604020202020204" pitchFamily="34" charset="0"/>
              </a:rPr>
              <a:t>presence - 2 way</a:t>
            </a:r>
          </a:p>
          <a:p>
            <a:pPr algn="ctr">
              <a:buFontTx/>
              <a:buNone/>
            </a:pPr>
            <a:r>
              <a:rPr lang="en-US" sz="2800" dirty="0" smtClean="0"/>
              <a:t>“I </a:t>
            </a:r>
            <a:r>
              <a:rPr lang="en-US" sz="2800" dirty="0"/>
              <a:t>felt I was actually with the PEOPLE who were available via </a:t>
            </a:r>
            <a:r>
              <a:rPr lang="en-US" sz="2800" dirty="0" smtClean="0"/>
              <a:t>technology”</a:t>
            </a:r>
            <a:endParaRPr lang="en-US" sz="27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27347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1.ftcdn.net/jpg/00/71/39/22/240_F_71392248_H0U6SWqn0SkqLhYqGzcMetVrRTkco2Kw.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660" y="1233608"/>
            <a:ext cx="8154049" cy="298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95820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946404" y="1371600"/>
            <a:ext cx="685078" cy="3263503"/>
          </a:xfrm>
        </p:spPr>
        <p:txBody>
          <a:bodyPr/>
          <a:lstStyle/>
          <a:p>
            <a:pPr marL="0" indent="0">
              <a:buNone/>
            </a:pPr>
            <a:r>
              <a:rPr lang="en-US" sz="1800" dirty="0">
                <a:latin typeface="Arial" panose="020B0604020202020204" pitchFamily="34" charset="0"/>
                <a:cs typeface="Arial" panose="020B0604020202020204" pitchFamily="34" charset="0"/>
              </a:rPr>
              <a:t> </a:t>
            </a:r>
          </a:p>
          <a:p>
            <a:endParaRPr lang="en-US" dirty="0"/>
          </a:p>
        </p:txBody>
      </p:sp>
      <p:pic>
        <p:nvPicPr>
          <p:cNvPr id="4" name="Picture 5" descr="C:\__IMAGE FILES\_UNSORTED\for ppt\so what\boardroom.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873" y="1371600"/>
            <a:ext cx="4510919" cy="27119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8691" y="1371600"/>
            <a:ext cx="4276376" cy="2711974"/>
          </a:xfrm>
          <a:prstGeom prst="rect">
            <a:avLst/>
          </a:prstGeom>
        </p:spPr>
      </p:pic>
      <p:sp>
        <p:nvSpPr>
          <p:cNvPr id="6"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3087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7" name="Picture 9" descr="19_think_telepresence_clip_image00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a:fillRect/>
          </a:stretch>
        </p:blipFill>
        <p:spPr bwMode="auto">
          <a:xfrm>
            <a:off x="771076" y="396253"/>
            <a:ext cx="7376022" cy="44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31395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946404" y="1389970"/>
            <a:ext cx="6446520" cy="3263503"/>
          </a:xfrm>
        </p:spPr>
        <p:txBody>
          <a:bodyPr/>
          <a:lstStyle/>
          <a:p>
            <a:r>
              <a:rPr lang="en-US" dirty="0"/>
              <a:t>Virtual testimony</a:t>
            </a:r>
          </a:p>
        </p:txBody>
      </p:sp>
      <p:pic>
        <p:nvPicPr>
          <p:cNvPr id="872453" name="Picture 5" descr="legalvc_courtroom"/>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4898079" y="1314343"/>
            <a:ext cx="3976826" cy="2989524"/>
          </a:xfrm>
          <a:prstGeom prst="rect">
            <a:avLst/>
          </a:prstGeom>
          <a:noFill/>
          <a:extLst>
            <a:ext uri="{909E8E84-426E-40DD-AFC4-6F175D3DCCD1}">
              <a14:hiddenFill xmlns:a14="http://schemas.microsoft.com/office/drawing/2010/main">
                <a:solidFill>
                  <a:srgbClr val="FFFFFF"/>
                </a:solidFill>
              </a14:hiddenFill>
            </a:ext>
          </a:extLst>
        </p:spPr>
      </p:pic>
      <p:pic>
        <p:nvPicPr>
          <p:cNvPr id="872456" name="Picture 8" descr="courtjpg-d97bff14fac4ea30_lar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4597" y="1314342"/>
            <a:ext cx="4484286" cy="29895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44611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DVEbankingkiosk_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3227" y="0"/>
            <a:ext cx="375046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5572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3932" y="261843"/>
            <a:ext cx="7772400" cy="645224"/>
          </a:xfrm>
        </p:spPr>
        <p:txBody>
          <a:bodyPr>
            <a:normAutofit/>
          </a:bodyPr>
          <a:lstStyle/>
          <a:p>
            <a:r>
              <a:rPr lang="en-GB" sz="3200" b="1" dirty="0" smtClean="0"/>
              <a:t>Media now (2010s)</a:t>
            </a:r>
            <a:endParaRPr lang="en-GB" sz="3200" b="1" dirty="0"/>
          </a:p>
        </p:txBody>
      </p:sp>
      <p:sp>
        <p:nvSpPr>
          <p:cNvPr id="3" name="Subtitle 2"/>
          <p:cNvSpPr>
            <a:spLocks noGrp="1"/>
          </p:cNvSpPr>
          <p:nvPr>
            <p:ph type="subTitle" idx="1"/>
          </p:nvPr>
        </p:nvSpPr>
        <p:spPr>
          <a:xfrm>
            <a:off x="918111" y="993428"/>
            <a:ext cx="2019054" cy="371246"/>
          </a:xfrm>
        </p:spPr>
        <p:txBody>
          <a:bodyPr>
            <a:normAutofit fontScale="25000" lnSpcReduction="20000"/>
          </a:bodyPr>
          <a:lstStyle/>
          <a:p>
            <a:pPr algn="l"/>
            <a:r>
              <a:rPr lang="en-US" dirty="0" smtClean="0"/>
              <a:t>v</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276" y="2598038"/>
            <a:ext cx="2066911" cy="1213790"/>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0936" y="907067"/>
            <a:ext cx="2431147" cy="1621388"/>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3520" y="915763"/>
            <a:ext cx="2629279" cy="1621388"/>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778" y="907067"/>
            <a:ext cx="2884493" cy="1621388"/>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46353" y="2598038"/>
            <a:ext cx="1900156" cy="1093874"/>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070" y="3881412"/>
            <a:ext cx="2150296" cy="1209542"/>
          </a:xfrm>
          <a:prstGeom prst="rect">
            <a:avLst/>
          </a:prstGeom>
        </p:spPr>
      </p:pic>
      <p:pic>
        <p:nvPicPr>
          <p:cNvPr id="19" name="Picture 2" descr="Image result for ingress ar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39903" y="3770245"/>
            <a:ext cx="2704811" cy="1320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BTECH Alpha 1S Humanoid Robot"/>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6607" r="17851"/>
          <a:stretch/>
        </p:blipFill>
        <p:spPr bwMode="auto">
          <a:xfrm>
            <a:off x="7322127" y="2614815"/>
            <a:ext cx="1514544" cy="2310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acetim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35435" y="2614816"/>
            <a:ext cx="1460378" cy="1093874"/>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8" descr="Image result for facebook live"/>
          <p:cNvSpPr>
            <a:spLocks noChangeAspect="1" noChangeArrowheads="1"/>
          </p:cNvSpPr>
          <p:nvPr/>
        </p:nvSpPr>
        <p:spPr bwMode="auto">
          <a:xfrm>
            <a:off x="155574" y="-144463"/>
            <a:ext cx="1236807" cy="12368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30312" y="2683784"/>
            <a:ext cx="857316" cy="979790"/>
          </a:xfrm>
          <a:prstGeom prst="rect">
            <a:avLst/>
          </a:prstGeom>
        </p:spPr>
      </p:pic>
      <p:pic>
        <p:nvPicPr>
          <p:cNvPr id="27" name="Picture 26"/>
          <p:cNvPicPr>
            <a:picLocks noChangeAspect="1"/>
          </p:cNvPicPr>
          <p:nvPr/>
        </p:nvPicPr>
        <p:blipFill rotWithShape="1">
          <a:blip r:embed="rId12" cstate="screen">
            <a:extLst>
              <a:ext uri="{28A0092B-C50C-407E-A947-70E740481C1C}">
                <a14:useLocalDpi xmlns:a14="http://schemas.microsoft.com/office/drawing/2010/main"/>
              </a:ext>
            </a:extLst>
          </a:blip>
          <a:srcRect l="22438" r="-214"/>
          <a:stretch/>
        </p:blipFill>
        <p:spPr>
          <a:xfrm>
            <a:off x="6013586" y="3914966"/>
            <a:ext cx="1280160" cy="921525"/>
          </a:xfrm>
          <a:prstGeom prst="rect">
            <a:avLst/>
          </a:prstGeom>
        </p:spPr>
      </p:pic>
    </p:spTree>
    <p:extLst>
      <p:ext uri="{BB962C8B-B14F-4D97-AF65-F5344CB8AC3E}">
        <p14:creationId xmlns:p14="http://schemas.microsoft.com/office/powerpoint/2010/main" val="2275210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0" name="Picture 10" descr="Maddow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1753" y="313930"/>
            <a:ext cx="7803078" cy="4409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65909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1"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1086" y="1153842"/>
            <a:ext cx="3620224" cy="331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cognitiveenvironments.files.wordpress.com/2012/12/vconect-demo-cave-performance-centre-tremough-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173" y="1153842"/>
            <a:ext cx="4985159" cy="331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32088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9" name="Picture 7" descr="virtualmeal_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3817" y="214080"/>
            <a:ext cx="3113287" cy="21908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kype Reunion Family Portrai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0765" y="949897"/>
            <a:ext cx="5467146" cy="36358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9to5mac.files.wordpress.com/2010/11/ipad-facetime.jpg?w=70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83817" y="2513579"/>
            <a:ext cx="3113287" cy="244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19243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6" name="Picture 8" descr="headthere-giraff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58855" y="357310"/>
            <a:ext cx="3309142" cy="23737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ms.businesswire.com/media/20130610005475/en/372038/4/Ava_50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123" y="1116890"/>
            <a:ext cx="5198588" cy="27400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8854" y="2804783"/>
            <a:ext cx="3309143" cy="2117851"/>
          </a:xfrm>
          <a:prstGeom prst="rect">
            <a:avLst/>
          </a:prstGeom>
        </p:spPr>
      </p:pic>
    </p:spTree>
    <p:extLst>
      <p:ext uri="{BB962C8B-B14F-4D97-AF65-F5344CB8AC3E}">
        <p14:creationId xmlns:p14="http://schemas.microsoft.com/office/powerpoint/2010/main" val="420590094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4090" y="4511566"/>
            <a:ext cx="3886647" cy="461665"/>
          </a:xfrm>
          <a:prstGeom prst="rect">
            <a:avLst/>
          </a:prstGeom>
          <a:noFill/>
        </p:spPr>
        <p:txBody>
          <a:bodyPr wrap="square" rtlCol="0">
            <a:spAutoFit/>
          </a:bodyPr>
          <a:lstStyle/>
          <a:p>
            <a:r>
              <a:rPr lang="en-US" sz="1200" dirty="0" smtClean="0">
                <a:hlinkClick r:id="rId2"/>
              </a:rPr>
              <a:t>https://www.youtube.com/watch?v=Zmqva2rkVXA</a:t>
            </a:r>
            <a:endParaRPr lang="en-US" sz="1200" dirty="0"/>
          </a:p>
          <a:p>
            <a:r>
              <a:rPr lang="en-US" sz="1200" dirty="0" smtClean="0">
                <a:hlinkClick r:id="rId3"/>
              </a:rPr>
              <a:t>https</a:t>
            </a:r>
            <a:r>
              <a:rPr lang="en-US" sz="1200" dirty="0">
                <a:hlinkClick r:id="rId3"/>
              </a:rPr>
              <a:t>://</a:t>
            </a:r>
            <a:r>
              <a:rPr lang="en-US" sz="1200" dirty="0" smtClean="0">
                <a:hlinkClick r:id="rId3"/>
              </a:rPr>
              <a:t>www.youtube.com/watch?v=7ZFRC1ab-uk</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65" y="283168"/>
            <a:ext cx="7229171" cy="4082355"/>
          </a:xfrm>
          <a:prstGeom prst="rect">
            <a:avLst/>
          </a:prstGeom>
        </p:spPr>
      </p:pic>
    </p:spTree>
    <p:extLst>
      <p:ext uri="{BB962C8B-B14F-4D97-AF65-F5344CB8AC3E}">
        <p14:creationId xmlns:p14="http://schemas.microsoft.com/office/powerpoint/2010/main" val="12251432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1" name="Rectangle 3"/>
          <p:cNvSpPr>
            <a:spLocks noGrp="1" noChangeArrowheads="1"/>
          </p:cNvSpPr>
          <p:nvPr>
            <p:ph idx="1"/>
          </p:nvPr>
        </p:nvSpPr>
        <p:spPr>
          <a:xfrm>
            <a:off x="1228725" y="1178092"/>
            <a:ext cx="6172200" cy="3134335"/>
          </a:xfrm>
        </p:spPr>
        <p:txBody>
          <a:bodyPr>
            <a:noAutofit/>
          </a:bodyPr>
          <a:lstStyle/>
          <a:p>
            <a:pPr algn="ctr">
              <a:buFontTx/>
              <a:buNone/>
            </a:pPr>
            <a:r>
              <a:rPr lang="en-US" sz="3600" dirty="0">
                <a:solidFill>
                  <a:srgbClr val="C00000"/>
                </a:solidFill>
                <a:latin typeface="Arial" panose="020B0604020202020204" pitchFamily="34" charset="0"/>
                <a:cs typeface="Arial" panose="020B0604020202020204" pitchFamily="34" charset="0"/>
              </a:rPr>
              <a:t>Social </a:t>
            </a:r>
            <a:r>
              <a:rPr lang="en-US" sz="3600" dirty="0" smtClean="0">
                <a:solidFill>
                  <a:srgbClr val="C00000"/>
                </a:solidFill>
                <a:latin typeface="Arial" panose="020B0604020202020204" pitchFamily="34" charset="0"/>
                <a:cs typeface="Arial" panose="020B0604020202020204" pitchFamily="34" charset="0"/>
              </a:rPr>
              <a:t>presence - 2 way</a:t>
            </a:r>
          </a:p>
          <a:p>
            <a:pPr algn="ctr">
              <a:buFontTx/>
              <a:buNone/>
            </a:pPr>
            <a:r>
              <a:rPr lang="en-US" sz="2800" dirty="0" smtClean="0"/>
              <a:t>“I </a:t>
            </a:r>
            <a:r>
              <a:rPr lang="en-US" sz="2800" dirty="0"/>
              <a:t>felt I was actually with the PEOPLE who were available via </a:t>
            </a:r>
            <a:r>
              <a:rPr lang="en-US" sz="2800" dirty="0" smtClean="0"/>
              <a:t>technology”</a:t>
            </a:r>
          </a:p>
          <a:p>
            <a:pPr algn="ctr">
              <a:buFontTx/>
              <a:buNone/>
            </a:pPr>
            <a:r>
              <a:rPr lang="en-US" sz="2800" b="1" dirty="0" smtClean="0">
                <a:solidFill>
                  <a:srgbClr val="0070C0"/>
                </a:solidFill>
                <a:latin typeface="Arial" panose="020B0604020202020204" pitchFamily="34" charset="0"/>
                <a:cs typeface="Arial" panose="020B0604020202020204" pitchFamily="34" charset="0"/>
              </a:rPr>
              <a:t>with artificial actor</a:t>
            </a:r>
            <a:endParaRPr lang="en-US" sz="27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9625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5" name="Rectangle 3"/>
          <p:cNvSpPr>
            <a:spLocks noGrp="1" noChangeArrowheads="1"/>
          </p:cNvSpPr>
          <p:nvPr>
            <p:ph idx="1"/>
          </p:nvPr>
        </p:nvSpPr>
        <p:spPr/>
        <p:txBody>
          <a:bodyPr/>
          <a:lstStyle/>
          <a:p>
            <a:r>
              <a:rPr lang="en-US"/>
              <a:t>Customer service</a:t>
            </a:r>
          </a:p>
        </p:txBody>
      </p:sp>
      <p:pic>
        <p:nvPicPr>
          <p:cNvPr id="3074" name="Picture 2" descr="http://cdn4.mobilesiri.com/wp-content/uploads/2015/11/Watch-Microsoft-Releases-the-Funniest-Cortana-versus-Siri-Video-Yet-464313-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9364" y="1305270"/>
            <a:ext cx="4181137" cy="22973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kinja-img.com/gawker-media/image/upload/dcqehohll3cy5ytjkdvq.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785" y="1305270"/>
            <a:ext cx="4395529" cy="229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99190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62" name="Picture 10">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9016" y="447808"/>
            <a:ext cx="2737970" cy="228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5764" y="447808"/>
            <a:ext cx="4691127" cy="2955409"/>
          </a:xfrm>
          <a:prstGeom prst="rect">
            <a:avLst/>
          </a:prstGeom>
        </p:spPr>
      </p:pic>
      <p:pic>
        <p:nvPicPr>
          <p:cNvPr id="3" name="Picture 2"/>
          <p:cNvPicPr>
            <a:picLocks noChangeAspect="1"/>
          </p:cNvPicPr>
          <p:nvPr/>
        </p:nvPicPr>
        <p:blipFill>
          <a:blip r:embed="rId6"/>
          <a:stretch>
            <a:fillRect/>
          </a:stretch>
        </p:blipFill>
        <p:spPr>
          <a:xfrm>
            <a:off x="625764" y="3537507"/>
            <a:ext cx="4504064" cy="1367382"/>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9016" y="2855975"/>
            <a:ext cx="2737970" cy="2048914"/>
          </a:xfrm>
          <a:prstGeom prst="rect">
            <a:avLst/>
          </a:prstGeom>
        </p:spPr>
      </p:pic>
    </p:spTree>
    <p:extLst>
      <p:ext uri="{BB962C8B-B14F-4D97-AF65-F5344CB8AC3E}">
        <p14:creationId xmlns:p14="http://schemas.microsoft.com/office/powerpoint/2010/main" val="218821126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5" name="Rectangle 3"/>
          <p:cNvSpPr>
            <a:spLocks noGrp="1" noChangeArrowheads="1"/>
          </p:cNvSpPr>
          <p:nvPr>
            <p:ph idx="1"/>
          </p:nvPr>
        </p:nvSpPr>
        <p:spPr>
          <a:xfrm>
            <a:off x="1407657" y="1084375"/>
            <a:ext cx="6172200" cy="3298845"/>
          </a:xfrm>
        </p:spPr>
        <p:txBody>
          <a:bodyPr>
            <a:noAutofit/>
          </a:bodyPr>
          <a:lstStyle/>
          <a:p>
            <a:pPr algn="ctr">
              <a:buNone/>
            </a:pPr>
            <a:r>
              <a:rPr lang="en-US" sz="3600" dirty="0" smtClean="0">
                <a:solidFill>
                  <a:srgbClr val="C00000"/>
                </a:solidFill>
              </a:rPr>
              <a:t>Medium as social actor (MASA) </a:t>
            </a:r>
            <a:r>
              <a:rPr lang="en-US" sz="3600" dirty="0" smtClean="0">
                <a:solidFill>
                  <a:srgbClr val="C00000"/>
                </a:solidFill>
                <a:latin typeface="Arial" panose="020B0604020202020204" pitchFamily="34" charset="0"/>
                <a:cs typeface="Arial" panose="020B0604020202020204" pitchFamily="34" charset="0"/>
              </a:rPr>
              <a:t>presence</a:t>
            </a:r>
          </a:p>
          <a:p>
            <a:pPr algn="ctr">
              <a:buNone/>
            </a:pPr>
            <a:r>
              <a:rPr lang="en-US" sz="2800" dirty="0" smtClean="0"/>
              <a:t>“The </a:t>
            </a:r>
            <a:r>
              <a:rPr lang="en-US" sz="2800" dirty="0"/>
              <a:t>technology itself SEEMED TO HAVE A PERSONALITY (including computers, phones, robots, mannequins, etc</a:t>
            </a:r>
            <a:r>
              <a:rPr lang="en-US" sz="2800" dirty="0" smtClean="0"/>
              <a:t>.)”</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71806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9485" y="1492279"/>
            <a:ext cx="4362968" cy="3272226"/>
          </a:xfrm>
          <a:prstGeom prst="rect">
            <a:avLst/>
          </a:prstGeom>
        </p:spPr>
      </p:pic>
      <p:pic>
        <p:nvPicPr>
          <p:cNvPr id="4100" name="Picture 4" descr="https://d13yacurqjgara.cloudfront.net/users/183531/screenshots/2189221/echo_1x.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263" y="1492278"/>
            <a:ext cx="4362969" cy="32722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gamedotexe.com/wp-content/uploads/2015/05/amazonEchoLogo-1024x228.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77552" y="262558"/>
            <a:ext cx="4723865" cy="105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00808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670859" y="318407"/>
            <a:ext cx="7269480" cy="576569"/>
          </a:xfrm>
        </p:spPr>
        <p:txBody>
          <a:bodyPr>
            <a:noAutofit/>
          </a:bodyPr>
          <a:lstStyle/>
          <a:p>
            <a:r>
              <a:rPr lang="en-US" sz="3200" b="1" dirty="0" smtClean="0">
                <a:latin typeface="+mj-lt"/>
                <a:cs typeface="Arial" panose="020B0604020202020204" pitchFamily="34" charset="0"/>
              </a:rPr>
              <a:t>How media tech evolves</a:t>
            </a:r>
            <a:endParaRPr lang="en-US" sz="3200" b="1" dirty="0">
              <a:latin typeface="+mj-lt"/>
              <a:cs typeface="Arial" panose="020B0604020202020204" pitchFamily="34" charset="0"/>
            </a:endParaRP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76469" y="1083272"/>
            <a:ext cx="7979958" cy="3708734"/>
          </a:xfrm>
        </p:spPr>
      </p:pic>
    </p:spTree>
    <p:extLst>
      <p:ext uri="{BB962C8B-B14F-4D97-AF65-F5344CB8AC3E}">
        <p14:creationId xmlns:p14="http://schemas.microsoft.com/office/powerpoint/2010/main" val="2129716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64261" y="171163"/>
            <a:ext cx="3516606" cy="1943694"/>
            <a:chOff x="295792" y="218231"/>
            <a:chExt cx="4688808" cy="2591592"/>
          </a:xfrm>
        </p:grpSpPr>
        <p:pic>
          <p:nvPicPr>
            <p:cNvPr id="505862" name="Picture 6" descr="Actimat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8004" y="218231"/>
              <a:ext cx="2514600" cy="603250"/>
            </a:xfrm>
            <a:prstGeom prst="rect">
              <a:avLst/>
            </a:prstGeom>
            <a:noFill/>
            <a:extLst>
              <a:ext uri="{909E8E84-426E-40DD-AFC4-6F175D3DCCD1}">
                <a14:hiddenFill xmlns:a14="http://schemas.microsoft.com/office/drawing/2010/main">
                  <a:solidFill>
                    <a:srgbClr val="FFFFFF"/>
                  </a:solidFill>
                </a14:hiddenFill>
              </a:ext>
            </a:extLst>
          </p:spPr>
        </p:pic>
        <p:pic>
          <p:nvPicPr>
            <p:cNvPr id="505863" name="Picture 7" descr="Arth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5792" y="821481"/>
              <a:ext cx="2761054" cy="1988342"/>
            </a:xfrm>
            <a:prstGeom prst="rect">
              <a:avLst/>
            </a:prstGeom>
            <a:noFill/>
            <a:extLst>
              <a:ext uri="{909E8E84-426E-40DD-AFC4-6F175D3DCCD1}">
                <a14:hiddenFill xmlns:a14="http://schemas.microsoft.com/office/drawing/2010/main">
                  <a:solidFill>
                    <a:srgbClr val="FFFFFF"/>
                  </a:solidFill>
                </a14:hiddenFill>
              </a:ext>
            </a:extLst>
          </p:spPr>
        </p:pic>
        <p:pic>
          <p:nvPicPr>
            <p:cNvPr id="505864" name="Picture 8" descr="Barney2"/>
            <p:cNvPicPr>
              <a:picLocks noChangeAspect="1" noChangeArrowheads="1"/>
            </p:cNvPicPr>
            <p:nvPr/>
          </p:nvPicPr>
          <p:blipFill>
            <a:blip r:embed="rId5">
              <a:extLst>
                <a:ext uri="{28A0092B-C50C-407E-A947-70E740481C1C}">
                  <a14:useLocalDpi xmlns:a14="http://schemas.microsoft.com/office/drawing/2010/main"/>
                </a:ext>
              </a:extLst>
            </a:blip>
            <a:srcRect r="21407"/>
            <a:stretch>
              <a:fillRect/>
            </a:stretch>
          </p:blipFill>
          <p:spPr bwMode="auto">
            <a:xfrm>
              <a:off x="2951077" y="883620"/>
              <a:ext cx="2033523" cy="1864063"/>
            </a:xfrm>
            <a:prstGeom prst="rect">
              <a:avLst/>
            </a:prstGeom>
            <a:noFill/>
            <a:extLst>
              <a:ext uri="{909E8E84-426E-40DD-AFC4-6F175D3DCCD1}">
                <a14:hiddenFill xmlns:a14="http://schemas.microsoft.com/office/drawing/2010/main">
                  <a:solidFill>
                    <a:srgbClr val="FFFFFF"/>
                  </a:solidFill>
                </a14:hiddenFill>
              </a:ext>
            </a:extLst>
          </p:spPr>
        </p:pic>
      </p:grpSp>
      <p:pic>
        <p:nvPicPr>
          <p:cNvPr id="505871" name="Picture 15" descr="Pleo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15045" y="171163"/>
            <a:ext cx="3456698" cy="25911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aro seal therap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13115" y="2823548"/>
            <a:ext cx="3456698" cy="21629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__IMAGE FILES\Collection\Research and Teaching\Presence\Presence examples\Robots and androids\aibo_splash.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90119" y="2161462"/>
            <a:ext cx="3360372" cy="2824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57622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5676" y="471213"/>
            <a:ext cx="5598499" cy="4198874"/>
          </a:xfrm>
        </p:spPr>
      </p:pic>
      <p:pic>
        <p:nvPicPr>
          <p:cNvPr id="5" name="Content Placeholder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306193" y="996073"/>
            <a:ext cx="4198874" cy="3149155"/>
          </a:xfrm>
          <a:prstGeom prst="rect">
            <a:avLst/>
          </a:prstGeom>
        </p:spPr>
      </p:pic>
    </p:spTree>
    <p:extLst>
      <p:ext uri="{BB962C8B-B14F-4D97-AF65-F5344CB8AC3E}">
        <p14:creationId xmlns:p14="http://schemas.microsoft.com/office/powerpoint/2010/main" val="1627104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Espingardeiro with P37 S6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6090" y="190555"/>
            <a:ext cx="3211510" cy="48279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0539" y="768928"/>
            <a:ext cx="5154862" cy="372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65972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9903" y="4502314"/>
            <a:ext cx="3771813" cy="573232"/>
          </a:xfrm>
        </p:spPr>
        <p:txBody>
          <a:bodyPr>
            <a:normAutofit/>
          </a:bodyPr>
          <a:lstStyle/>
          <a:p>
            <a:pPr marL="0" indent="0">
              <a:buNone/>
            </a:pPr>
            <a:r>
              <a:rPr lang="en-US" sz="1200" dirty="0">
                <a:hlinkClick r:id="rId2"/>
              </a:rPr>
              <a:t>https://</a:t>
            </a:r>
            <a:r>
              <a:rPr lang="en-US" sz="1200" dirty="0" smtClean="0">
                <a:hlinkClick r:id="rId2"/>
              </a:rPr>
              <a:t>www.youtube.com/watch?v=cV_D2hC50Kk</a:t>
            </a:r>
            <a:endParaRPr lang="en-US" sz="1200" dirty="0"/>
          </a:p>
          <a:p>
            <a:pPr marL="0" indent="0">
              <a:buNone/>
            </a:pPr>
            <a:r>
              <a:rPr lang="en-US" sz="1200" dirty="0" smtClean="0">
                <a:hlinkClick r:id="rId3"/>
              </a:rPr>
              <a:t>https</a:t>
            </a:r>
            <a:r>
              <a:rPr lang="en-US" sz="1200" dirty="0">
                <a:hlinkClick r:id="rId3"/>
              </a:rPr>
              <a:t>://</a:t>
            </a:r>
            <a:r>
              <a:rPr lang="en-US" sz="1200" dirty="0" smtClean="0">
                <a:hlinkClick r:id="rId3"/>
              </a:rPr>
              <a:t>www.youtube.com/watch?v=W0_DPi0PmF0</a:t>
            </a:r>
            <a:r>
              <a:rPr lang="en-US" sz="1200" dirty="0" smtClean="0"/>
              <a:t> </a:t>
            </a:r>
            <a:endParaRPr lang="en-US" sz="1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87" y="218277"/>
            <a:ext cx="7403059" cy="4164944"/>
          </a:xfrm>
          <a:prstGeom prst="rect">
            <a:avLst/>
          </a:prstGeom>
        </p:spPr>
      </p:pic>
    </p:spTree>
    <p:extLst>
      <p:ext uri="{BB962C8B-B14F-4D97-AF65-F5344CB8AC3E}">
        <p14:creationId xmlns:p14="http://schemas.microsoft.com/office/powerpoint/2010/main" val="6775888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5" name="Rectangle 3"/>
          <p:cNvSpPr>
            <a:spLocks noGrp="1" noChangeArrowheads="1"/>
          </p:cNvSpPr>
          <p:nvPr>
            <p:ph idx="1"/>
          </p:nvPr>
        </p:nvSpPr>
        <p:spPr>
          <a:xfrm>
            <a:off x="1472665" y="1651334"/>
            <a:ext cx="6526860" cy="2427371"/>
          </a:xfrm>
        </p:spPr>
        <p:txBody>
          <a:bodyPr>
            <a:noAutofit/>
          </a:bodyPr>
          <a:lstStyle/>
          <a:p>
            <a:pPr algn="ctr">
              <a:buFontTx/>
              <a:buNone/>
            </a:pPr>
            <a:r>
              <a:rPr lang="en-US" sz="3600" dirty="0" smtClean="0">
                <a:solidFill>
                  <a:srgbClr val="C00000"/>
                </a:solidFill>
                <a:latin typeface="Arial" panose="020B0604020202020204" pitchFamily="34" charset="0"/>
                <a:cs typeface="Arial" panose="020B0604020202020204" pitchFamily="34" charset="0"/>
              </a:rPr>
              <a:t>Multiple kinds of presence!</a:t>
            </a:r>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53237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endParaRPr lang="en-US" sz="3200" dirty="0">
              <a:latin typeface="Arial Black" panose="020B0A04020102020204" pitchFamily="34" charset="0"/>
              <a:cs typeface="Arial" panose="020B0604020202020204" pitchFamily="34"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0864" y="998863"/>
            <a:ext cx="4454151" cy="288035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969" y="998863"/>
            <a:ext cx="4320528" cy="2880351"/>
          </a:xfrm>
          <a:prstGeom prst="rect">
            <a:avLst/>
          </a:prstGeom>
        </p:spPr>
      </p:pic>
    </p:spTree>
    <p:extLst>
      <p:ext uri="{BB962C8B-B14F-4D97-AF65-F5344CB8AC3E}">
        <p14:creationId xmlns:p14="http://schemas.microsoft.com/office/powerpoint/2010/main" val="16555524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1" dirty="0">
                <a:latin typeface="Arial" panose="020B0604020202020204" pitchFamily="34" charset="0"/>
                <a:cs typeface="Arial" panose="020B0604020202020204" pitchFamily="34" charset="0"/>
              </a:rPr>
              <a:t>Overview</a:t>
            </a:r>
            <a:endParaRPr lang="en-US" sz="3300"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p:txBody>
          <a:bodyPr/>
          <a:lstStyle/>
          <a:p>
            <a:endParaRPr lang="en-US" dirty="0" smtClean="0">
              <a:latin typeface="Arial Black" panose="020B0A04020102020204" pitchFamily="34" charset="0"/>
            </a:endParaRPr>
          </a:p>
          <a:p>
            <a:r>
              <a:rPr lang="en-US" sz="2100" dirty="0" smtClean="0">
                <a:latin typeface="Arial Black" panose="020B0A04020102020204" pitchFamily="34" charset="0"/>
              </a:rPr>
              <a:t>Defining (tele)presence</a:t>
            </a:r>
            <a:endParaRPr lang="en-US" sz="2100" dirty="0">
              <a:latin typeface="Arial Black" panose="020B0A04020102020204" pitchFamily="34" charset="0"/>
            </a:endParaRPr>
          </a:p>
          <a:p>
            <a:r>
              <a:rPr lang="en-US" sz="2100" dirty="0" smtClean="0">
                <a:solidFill>
                  <a:srgbClr val="C00000"/>
                </a:solidFill>
                <a:latin typeface="Arial Black" panose="020B0A04020102020204" pitchFamily="34" charset="0"/>
              </a:rPr>
              <a:t>Creating presence</a:t>
            </a:r>
          </a:p>
          <a:p>
            <a:r>
              <a:rPr lang="en-US" sz="2100" dirty="0" smtClean="0">
                <a:latin typeface="Arial Black" panose="020B0A04020102020204" pitchFamily="34" charset="0"/>
              </a:rPr>
              <a:t>Why it matters</a:t>
            </a:r>
          </a:p>
          <a:p>
            <a:r>
              <a:rPr lang="en-US" sz="2100" dirty="0" smtClean="0">
                <a:latin typeface="Arial Black" panose="020B0A04020102020204" pitchFamily="34" charset="0"/>
              </a:rPr>
              <a:t>Presence </a:t>
            </a:r>
            <a:r>
              <a:rPr lang="en-US" sz="2100" dirty="0">
                <a:latin typeface="Arial Black" panose="020B0A04020102020204" pitchFamily="34" charset="0"/>
              </a:rPr>
              <a:t>and children</a:t>
            </a:r>
          </a:p>
          <a:p>
            <a:endParaRPr lang="en-US" dirty="0">
              <a:latin typeface="Arial Black" panose="020B0A04020102020204" pitchFamily="34" charset="0"/>
            </a:endParaRPr>
          </a:p>
        </p:txBody>
      </p:sp>
    </p:spTree>
    <p:extLst>
      <p:ext uri="{BB962C8B-B14F-4D97-AF65-F5344CB8AC3E}">
        <p14:creationId xmlns:p14="http://schemas.microsoft.com/office/powerpoint/2010/main" val="14185560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3932" y="261843"/>
            <a:ext cx="7772400" cy="645224"/>
          </a:xfrm>
        </p:spPr>
        <p:txBody>
          <a:bodyPr>
            <a:normAutofit/>
          </a:bodyPr>
          <a:lstStyle/>
          <a:p>
            <a:r>
              <a:rPr lang="en-GB" sz="3200" b="1" dirty="0" smtClean="0"/>
              <a:t>Creating presence</a:t>
            </a:r>
            <a:endParaRPr lang="en-GB" sz="3200" b="1" dirty="0"/>
          </a:p>
        </p:txBody>
      </p:sp>
      <p:sp>
        <p:nvSpPr>
          <p:cNvPr id="2" name="Subtitle 1"/>
          <p:cNvSpPr>
            <a:spLocks noGrp="1"/>
          </p:cNvSpPr>
          <p:nvPr>
            <p:ph type="subTitle" idx="1"/>
          </p:nvPr>
        </p:nvSpPr>
        <p:spPr/>
        <p:txBody>
          <a:bodyPr>
            <a:normAutofit/>
          </a:bodyPr>
          <a:lstStyle/>
          <a:p>
            <a:pPr algn="l"/>
            <a:r>
              <a:rPr lang="en-US" sz="2800" dirty="0" smtClean="0"/>
              <a:t>Research, theory and experience suggest steps to increase presence via </a:t>
            </a:r>
            <a:r>
              <a:rPr lang="en-US" sz="2800" dirty="0" smtClean="0">
                <a:solidFill>
                  <a:srgbClr val="C00000"/>
                </a:solidFill>
              </a:rPr>
              <a:t>FORM</a:t>
            </a:r>
            <a:r>
              <a:rPr lang="en-US" sz="2800" dirty="0" smtClean="0"/>
              <a:t>:</a:t>
            </a:r>
          </a:p>
          <a:p>
            <a:pPr marL="457200" indent="-457200" algn="l">
              <a:buFont typeface="Arial" panose="020B0604020202020204" pitchFamily="34" charset="0"/>
              <a:buChar char="•"/>
            </a:pPr>
            <a:r>
              <a:rPr lang="en-US" sz="2400" dirty="0" smtClean="0">
                <a:solidFill>
                  <a:schemeClr val="tx1"/>
                </a:solidFill>
              </a:rPr>
              <a:t>Make images (and field-of-view) big</a:t>
            </a:r>
          </a:p>
          <a:p>
            <a:pPr marL="457200" indent="-457200" algn="l">
              <a:buFont typeface="Arial" panose="020B0604020202020204" pitchFamily="34" charset="0"/>
              <a:buChar char="•"/>
            </a:pPr>
            <a:r>
              <a:rPr lang="en-US" sz="2400" dirty="0" smtClean="0">
                <a:solidFill>
                  <a:schemeClr val="tx1"/>
                </a:solidFill>
              </a:rPr>
              <a:t>Increase image and sound resolution/quality</a:t>
            </a:r>
          </a:p>
          <a:p>
            <a:pPr marL="457200" indent="-457200" algn="l">
              <a:buFont typeface="Arial" panose="020B0604020202020204" pitchFamily="34" charset="0"/>
              <a:buChar char="•"/>
            </a:pPr>
            <a:r>
              <a:rPr lang="en-US" sz="2400" dirty="0">
                <a:solidFill>
                  <a:schemeClr val="tx1"/>
                </a:solidFill>
              </a:rPr>
              <a:t>Use subjective camera </a:t>
            </a:r>
            <a:r>
              <a:rPr lang="en-US" sz="2400" dirty="0" smtClean="0">
                <a:solidFill>
                  <a:schemeClr val="tx1"/>
                </a:solidFill>
              </a:rPr>
              <a:t>shots</a:t>
            </a:r>
          </a:p>
          <a:p>
            <a:pPr marL="457200" indent="-457200" algn="l">
              <a:buFont typeface="Arial" panose="020B0604020202020204" pitchFamily="34" charset="0"/>
              <a:buChar char="•"/>
            </a:pPr>
            <a:r>
              <a:rPr lang="en-US" sz="2400" dirty="0" smtClean="0">
                <a:solidFill>
                  <a:schemeClr val="tx1"/>
                </a:solidFill>
              </a:rPr>
              <a:t>Comfortable to high volume</a:t>
            </a:r>
            <a:endParaRPr lang="en-US" sz="2400" dirty="0">
              <a:solidFill>
                <a:schemeClr val="tx1"/>
              </a:solidFill>
            </a:endParaRPr>
          </a:p>
          <a:p>
            <a:pPr marL="457200" indent="-457200" algn="l">
              <a:buFont typeface="Arial" panose="020B0604020202020204" pitchFamily="34" charset="0"/>
              <a:buChar char="•"/>
            </a:pPr>
            <a:r>
              <a:rPr lang="en-US" sz="2400" dirty="0" smtClean="0">
                <a:solidFill>
                  <a:schemeClr val="tx1"/>
                </a:solidFill>
              </a:rPr>
              <a:t>Add stimulation of more senses (e.g., touch, smell)</a:t>
            </a:r>
          </a:p>
          <a:p>
            <a:pPr marL="457200" indent="-457200" algn="l">
              <a:buFont typeface="Arial" panose="020B0604020202020204" pitchFamily="34" charset="0"/>
              <a:buChar char="•"/>
            </a:pPr>
            <a:endParaRPr lang="en-US" sz="2400" dirty="0" smtClean="0">
              <a:solidFill>
                <a:schemeClr val="tx1"/>
              </a:solidFill>
            </a:endParaRPr>
          </a:p>
          <a:p>
            <a:pPr marL="914400" lvl="1" indent="-457200" algn="l">
              <a:buFont typeface="Arial" panose="020B0604020202020204" pitchFamily="34" charset="0"/>
              <a:buChar char="•"/>
            </a:pPr>
            <a:endParaRPr lang="en-US" sz="2400" dirty="0"/>
          </a:p>
        </p:txBody>
      </p:sp>
    </p:spTree>
    <p:extLst>
      <p:ext uri="{BB962C8B-B14F-4D97-AF65-F5344CB8AC3E}">
        <p14:creationId xmlns:p14="http://schemas.microsoft.com/office/powerpoint/2010/main" val="41742740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3932" y="261843"/>
            <a:ext cx="7772400" cy="645224"/>
          </a:xfrm>
        </p:spPr>
        <p:txBody>
          <a:bodyPr>
            <a:normAutofit/>
          </a:bodyPr>
          <a:lstStyle/>
          <a:p>
            <a:r>
              <a:rPr lang="en-GB" sz="3200" b="1" dirty="0"/>
              <a:t>Creating presence</a:t>
            </a:r>
          </a:p>
        </p:txBody>
      </p:sp>
      <p:sp>
        <p:nvSpPr>
          <p:cNvPr id="2" name="Subtitle 1"/>
          <p:cNvSpPr>
            <a:spLocks noGrp="1"/>
          </p:cNvSpPr>
          <p:nvPr>
            <p:ph type="subTitle" idx="1"/>
          </p:nvPr>
        </p:nvSpPr>
        <p:spPr/>
        <p:txBody>
          <a:bodyPr>
            <a:normAutofit/>
          </a:bodyPr>
          <a:lstStyle/>
          <a:p>
            <a:pPr algn="l"/>
            <a:r>
              <a:rPr lang="en-US" sz="2800" dirty="0" smtClean="0"/>
              <a:t>Research, theory and experience suggest steps to increase presence via </a:t>
            </a:r>
            <a:r>
              <a:rPr lang="en-US" sz="2800" dirty="0" smtClean="0">
                <a:solidFill>
                  <a:srgbClr val="C00000"/>
                </a:solidFill>
              </a:rPr>
              <a:t>FORM</a:t>
            </a:r>
            <a:r>
              <a:rPr lang="en-US" sz="2800" dirty="0" smtClean="0"/>
              <a:t>:</a:t>
            </a:r>
          </a:p>
          <a:p>
            <a:pPr marL="457200" indent="-457200" algn="l">
              <a:buFont typeface="Arial" panose="020B0604020202020204" pitchFamily="34" charset="0"/>
              <a:buChar char="•"/>
            </a:pPr>
            <a:r>
              <a:rPr lang="en-US" sz="2400" dirty="0" smtClean="0">
                <a:solidFill>
                  <a:schemeClr val="tx1"/>
                </a:solidFill>
              </a:rPr>
              <a:t>Make experience interactive with natural interface, accurate tracking</a:t>
            </a:r>
          </a:p>
          <a:p>
            <a:pPr marL="457200" indent="-457200" algn="l">
              <a:buFont typeface="Arial" panose="020B0604020202020204" pitchFamily="34" charset="0"/>
              <a:buChar char="•"/>
            </a:pPr>
            <a:r>
              <a:rPr lang="en-US" sz="2400" dirty="0" smtClean="0">
                <a:solidFill>
                  <a:schemeClr val="tx1"/>
                </a:solidFill>
              </a:rPr>
              <a:t>Reduce lags</a:t>
            </a:r>
          </a:p>
          <a:p>
            <a:pPr marL="457200" indent="-457200" algn="l">
              <a:buFont typeface="Arial" panose="020B0604020202020204" pitchFamily="34" charset="0"/>
              <a:buChar char="•"/>
            </a:pPr>
            <a:r>
              <a:rPr lang="en-US" sz="2400" dirty="0" smtClean="0">
                <a:solidFill>
                  <a:schemeClr val="tx1"/>
                </a:solidFill>
              </a:rPr>
              <a:t>Make it seem live vs. recorded, constructed </a:t>
            </a:r>
          </a:p>
          <a:p>
            <a:pPr marL="457200" indent="-457200" algn="l">
              <a:buFont typeface="Arial" panose="020B0604020202020204" pitchFamily="34" charset="0"/>
              <a:buChar char="•"/>
            </a:pPr>
            <a:r>
              <a:rPr lang="en-US" sz="2400" dirty="0" smtClean="0">
                <a:solidFill>
                  <a:schemeClr val="tx1"/>
                </a:solidFill>
              </a:rPr>
              <a:t>Hide technology, remove glitches</a:t>
            </a:r>
          </a:p>
          <a:p>
            <a:pPr marL="457200" indent="-457200" algn="l">
              <a:buFont typeface="Arial" panose="020B0604020202020204" pitchFamily="34" charset="0"/>
              <a:buChar char="•"/>
            </a:pPr>
            <a:r>
              <a:rPr lang="en-US" sz="2400" dirty="0" smtClean="0">
                <a:solidFill>
                  <a:schemeClr val="tx1"/>
                </a:solidFill>
              </a:rPr>
              <a:t>Use gradual transitions pre/post experience</a:t>
            </a:r>
          </a:p>
          <a:p>
            <a:pPr marL="914400" lvl="1" indent="-457200" algn="l">
              <a:buFont typeface="Arial" panose="020B0604020202020204" pitchFamily="34" charset="0"/>
              <a:buChar char="•"/>
            </a:pPr>
            <a:endParaRPr lang="en-US" sz="2400" dirty="0"/>
          </a:p>
        </p:txBody>
      </p:sp>
    </p:spTree>
    <p:extLst>
      <p:ext uri="{BB962C8B-B14F-4D97-AF65-F5344CB8AC3E}">
        <p14:creationId xmlns:p14="http://schemas.microsoft.com/office/powerpoint/2010/main" val="970296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3932" y="261843"/>
            <a:ext cx="7772400" cy="645224"/>
          </a:xfrm>
        </p:spPr>
        <p:txBody>
          <a:bodyPr>
            <a:normAutofit/>
          </a:bodyPr>
          <a:lstStyle/>
          <a:p>
            <a:r>
              <a:rPr lang="en-GB" sz="3200" b="1" dirty="0"/>
              <a:t>Creating presence</a:t>
            </a:r>
          </a:p>
        </p:txBody>
      </p:sp>
      <p:sp>
        <p:nvSpPr>
          <p:cNvPr id="2" name="Subtitle 1"/>
          <p:cNvSpPr>
            <a:spLocks noGrp="1"/>
          </p:cNvSpPr>
          <p:nvPr>
            <p:ph type="subTitle" idx="1"/>
          </p:nvPr>
        </p:nvSpPr>
        <p:spPr/>
        <p:txBody>
          <a:bodyPr>
            <a:normAutofit/>
          </a:bodyPr>
          <a:lstStyle/>
          <a:p>
            <a:pPr algn="l"/>
            <a:r>
              <a:rPr lang="en-US" sz="2800" dirty="0" smtClean="0"/>
              <a:t>Research, theory and experience suggest steps to increase presence via </a:t>
            </a:r>
            <a:r>
              <a:rPr lang="en-US" sz="2800" dirty="0" smtClean="0">
                <a:solidFill>
                  <a:srgbClr val="C00000"/>
                </a:solidFill>
              </a:rPr>
              <a:t>CONTENT</a:t>
            </a:r>
            <a:r>
              <a:rPr lang="en-US" sz="2800" dirty="0" smtClean="0"/>
              <a:t>:</a:t>
            </a:r>
          </a:p>
          <a:p>
            <a:pPr marL="457200" indent="-457200" algn="l">
              <a:buFont typeface="Arial" panose="020B0604020202020204" pitchFamily="34" charset="0"/>
              <a:buChar char="•"/>
            </a:pPr>
            <a:r>
              <a:rPr lang="en-US" sz="2400" dirty="0" smtClean="0">
                <a:solidFill>
                  <a:schemeClr val="tx1"/>
                </a:solidFill>
              </a:rPr>
              <a:t>Make it plausible (socially realistic)</a:t>
            </a:r>
          </a:p>
          <a:p>
            <a:pPr marL="457200" indent="-457200" algn="l">
              <a:buFont typeface="Arial" panose="020B0604020202020204" pitchFamily="34" charset="0"/>
              <a:buChar char="•"/>
            </a:pPr>
            <a:r>
              <a:rPr lang="en-US" sz="2400" dirty="0" smtClean="0">
                <a:solidFill>
                  <a:schemeClr val="tx1"/>
                </a:solidFill>
              </a:rPr>
              <a:t>Make it personally relevant</a:t>
            </a:r>
          </a:p>
          <a:p>
            <a:pPr marL="457200" indent="-457200" algn="l">
              <a:buFont typeface="Arial" panose="020B0604020202020204" pitchFamily="34" charset="0"/>
              <a:buChar char="•"/>
            </a:pPr>
            <a:r>
              <a:rPr lang="en-US" sz="2400" dirty="0" smtClean="0">
                <a:solidFill>
                  <a:schemeClr val="tx1"/>
                </a:solidFill>
              </a:rPr>
              <a:t>Avoid media </a:t>
            </a:r>
            <a:r>
              <a:rPr lang="en-US" sz="2400" dirty="0">
                <a:solidFill>
                  <a:schemeClr val="tx1"/>
                </a:solidFill>
              </a:rPr>
              <a:t>conventions (formula </a:t>
            </a:r>
            <a:r>
              <a:rPr lang="en-US" sz="2400" dirty="0" smtClean="0">
                <a:solidFill>
                  <a:schemeClr val="tx1"/>
                </a:solidFill>
              </a:rPr>
              <a:t>  </a:t>
            </a:r>
            <a:r>
              <a:rPr lang="en-US" sz="2400" dirty="0">
                <a:solidFill>
                  <a:schemeClr val="tx1"/>
                </a:solidFill>
              </a:rPr>
              <a:t>plot/dialogue, </a:t>
            </a:r>
            <a:r>
              <a:rPr lang="en-US" sz="2400" dirty="0" smtClean="0">
                <a:solidFill>
                  <a:schemeClr val="tx1"/>
                </a:solidFill>
              </a:rPr>
              <a:t>555-, etc</a:t>
            </a:r>
            <a:r>
              <a:rPr lang="en-US" sz="2400" dirty="0">
                <a:solidFill>
                  <a:schemeClr val="tx1"/>
                </a:solidFill>
              </a:rPr>
              <a:t>.)</a:t>
            </a:r>
          </a:p>
          <a:p>
            <a:pPr marL="457200" indent="-457200" algn="l">
              <a:buFont typeface="Arial" panose="020B0604020202020204" pitchFamily="34" charset="0"/>
              <a:buChar char="•"/>
            </a:pPr>
            <a:r>
              <a:rPr lang="en-US" sz="2400" dirty="0" smtClean="0">
                <a:solidFill>
                  <a:schemeClr val="tx1"/>
                </a:solidFill>
              </a:rPr>
              <a:t>Make task </a:t>
            </a:r>
            <a:r>
              <a:rPr lang="en-US" sz="2400" dirty="0">
                <a:solidFill>
                  <a:schemeClr val="tx1"/>
                </a:solidFill>
              </a:rPr>
              <a:t>or </a:t>
            </a:r>
            <a:r>
              <a:rPr lang="en-US" sz="2400" dirty="0" smtClean="0">
                <a:solidFill>
                  <a:schemeClr val="tx1"/>
                </a:solidFill>
              </a:rPr>
              <a:t>activity moderately challenging</a:t>
            </a:r>
            <a:endParaRPr lang="en-US" sz="2400" dirty="0">
              <a:solidFill>
                <a:schemeClr val="tx1"/>
              </a:solidFill>
            </a:endParaRPr>
          </a:p>
          <a:p>
            <a:pPr marL="457200" indent="-457200" algn="l">
              <a:buFont typeface="Arial" panose="020B0604020202020204" pitchFamily="34" charset="0"/>
              <a:buChar char="•"/>
            </a:pPr>
            <a:endParaRPr lang="en-US" sz="2400" dirty="0" smtClean="0">
              <a:solidFill>
                <a:schemeClr val="tx1"/>
              </a:solidFill>
            </a:endParaRPr>
          </a:p>
          <a:p>
            <a:pPr lvl="1" algn="l"/>
            <a:endParaRPr lang="en-US" sz="2400" dirty="0"/>
          </a:p>
        </p:txBody>
      </p:sp>
    </p:spTree>
    <p:extLst>
      <p:ext uri="{BB962C8B-B14F-4D97-AF65-F5344CB8AC3E}">
        <p14:creationId xmlns:p14="http://schemas.microsoft.com/office/powerpoint/2010/main" val="416534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670859" y="318407"/>
            <a:ext cx="7269480" cy="576569"/>
          </a:xfrm>
        </p:spPr>
        <p:txBody>
          <a:bodyPr/>
          <a:lstStyle/>
          <a:p>
            <a:r>
              <a:rPr lang="en-US" sz="3200" b="1" dirty="0">
                <a:cs typeface="Arial" panose="020B0604020202020204" pitchFamily="34" charset="0"/>
              </a:rPr>
              <a:t>How media tech evolves</a:t>
            </a:r>
            <a:endParaRPr lang="en-US" dirty="0">
              <a:latin typeface="Arial Black" panose="020B0A04020102020204" pitchFamily="34" charset="0"/>
              <a:cs typeface="Arial" panose="020B0604020202020204" pitchFamily="34" charset="0"/>
            </a:endParaRP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92111" y="1517306"/>
            <a:ext cx="4045991" cy="2639052"/>
          </a:xfrm>
        </p:spPr>
      </p:pic>
      <p:pic>
        <p:nvPicPr>
          <p:cNvPr id="1026" name="Picture 2" descr="http://media-cdn.tripadvisor.com/media/photo-s/03/1b/5c/b2/the-ultimate-movie-experienc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6915" y="894976"/>
            <a:ext cx="4018754" cy="398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62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3932" y="261843"/>
            <a:ext cx="7772400" cy="645224"/>
          </a:xfrm>
        </p:spPr>
        <p:txBody>
          <a:bodyPr>
            <a:normAutofit/>
          </a:bodyPr>
          <a:lstStyle/>
          <a:p>
            <a:r>
              <a:rPr lang="en-GB" sz="3200" b="1" dirty="0"/>
              <a:t>Creating presence</a:t>
            </a:r>
          </a:p>
        </p:txBody>
      </p:sp>
      <p:sp>
        <p:nvSpPr>
          <p:cNvPr id="2" name="Subtitle 1"/>
          <p:cNvSpPr>
            <a:spLocks noGrp="1"/>
          </p:cNvSpPr>
          <p:nvPr>
            <p:ph type="subTitle" idx="1"/>
          </p:nvPr>
        </p:nvSpPr>
        <p:spPr/>
        <p:txBody>
          <a:bodyPr>
            <a:normAutofit/>
          </a:bodyPr>
          <a:lstStyle/>
          <a:p>
            <a:pPr algn="l"/>
            <a:r>
              <a:rPr lang="en-US" sz="2800" dirty="0" smtClean="0"/>
              <a:t>Research, theory and experience suggest steps to increase presence via </a:t>
            </a:r>
            <a:r>
              <a:rPr lang="en-US" sz="2800" dirty="0" smtClean="0">
                <a:solidFill>
                  <a:srgbClr val="C00000"/>
                </a:solidFill>
              </a:rPr>
              <a:t>CONTEXT</a:t>
            </a:r>
            <a:r>
              <a:rPr lang="en-US" sz="2800" dirty="0" smtClean="0"/>
              <a:t>:</a:t>
            </a:r>
          </a:p>
          <a:p>
            <a:pPr marL="457200" indent="-457200" algn="l">
              <a:buFont typeface="Arial" panose="020B0604020202020204" pitchFamily="34" charset="0"/>
              <a:buChar char="•"/>
            </a:pPr>
            <a:r>
              <a:rPr lang="en-US" sz="2400" dirty="0" smtClean="0"/>
              <a:t>Create/encourage relaxed </a:t>
            </a:r>
            <a:r>
              <a:rPr lang="en-US" sz="2400" dirty="0"/>
              <a:t>and comfortable physical and social </a:t>
            </a:r>
            <a:r>
              <a:rPr lang="en-US" sz="2400" dirty="0" smtClean="0"/>
              <a:t>settings </a:t>
            </a:r>
            <a:endParaRPr lang="en-US" sz="2400" dirty="0">
              <a:solidFill>
                <a:schemeClr val="tx1"/>
              </a:solidFill>
            </a:endParaRPr>
          </a:p>
          <a:p>
            <a:pPr marL="457200" indent="-457200" algn="l">
              <a:buFont typeface="Arial" panose="020B0604020202020204" pitchFamily="34" charset="0"/>
              <a:buChar char="•"/>
            </a:pPr>
            <a:endParaRPr lang="en-US" sz="2400" dirty="0" smtClean="0">
              <a:solidFill>
                <a:schemeClr val="tx1"/>
              </a:solidFill>
            </a:endParaRPr>
          </a:p>
          <a:p>
            <a:pPr lvl="1" algn="l"/>
            <a:endParaRPr lang="en-US" sz="2400" dirty="0"/>
          </a:p>
        </p:txBody>
      </p:sp>
    </p:spTree>
    <p:extLst>
      <p:ext uri="{BB962C8B-B14F-4D97-AF65-F5344CB8AC3E}">
        <p14:creationId xmlns:p14="http://schemas.microsoft.com/office/powerpoint/2010/main" val="37733928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1" dirty="0">
                <a:latin typeface="Arial" panose="020B0604020202020204" pitchFamily="34" charset="0"/>
                <a:cs typeface="Arial" panose="020B0604020202020204" pitchFamily="34" charset="0"/>
              </a:rPr>
              <a:t>Overview</a:t>
            </a:r>
            <a:endParaRPr lang="en-US" sz="3300"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p:txBody>
          <a:bodyPr/>
          <a:lstStyle/>
          <a:p>
            <a:endParaRPr lang="en-US" dirty="0" smtClean="0">
              <a:latin typeface="Arial Black" panose="020B0A04020102020204" pitchFamily="34" charset="0"/>
            </a:endParaRPr>
          </a:p>
          <a:p>
            <a:r>
              <a:rPr lang="en-US" sz="2100" dirty="0" smtClean="0">
                <a:latin typeface="Arial Black" panose="020B0A04020102020204" pitchFamily="34" charset="0"/>
              </a:rPr>
              <a:t>Defining (tele)presence</a:t>
            </a:r>
            <a:endParaRPr lang="en-US" sz="2100" dirty="0">
              <a:latin typeface="Arial Black" panose="020B0A04020102020204" pitchFamily="34" charset="0"/>
            </a:endParaRPr>
          </a:p>
          <a:p>
            <a:r>
              <a:rPr lang="en-US" sz="2100" dirty="0" smtClean="0">
                <a:latin typeface="Arial Black" panose="020B0A04020102020204" pitchFamily="34" charset="0"/>
              </a:rPr>
              <a:t>Creating presence</a:t>
            </a:r>
          </a:p>
          <a:p>
            <a:r>
              <a:rPr lang="en-US" sz="2100" dirty="0" smtClean="0">
                <a:solidFill>
                  <a:srgbClr val="C00000"/>
                </a:solidFill>
                <a:latin typeface="Arial Black" panose="020B0A04020102020204" pitchFamily="34" charset="0"/>
              </a:rPr>
              <a:t>Why it matters</a:t>
            </a:r>
          </a:p>
          <a:p>
            <a:r>
              <a:rPr lang="en-US" sz="2100" dirty="0" smtClean="0">
                <a:latin typeface="Arial Black" panose="020B0A04020102020204" pitchFamily="34" charset="0"/>
              </a:rPr>
              <a:t>Presence </a:t>
            </a:r>
            <a:r>
              <a:rPr lang="en-US" sz="2100" dirty="0">
                <a:latin typeface="Arial Black" panose="020B0A04020102020204" pitchFamily="34" charset="0"/>
              </a:rPr>
              <a:t>and children</a:t>
            </a:r>
          </a:p>
          <a:p>
            <a:endParaRPr lang="en-US" dirty="0">
              <a:latin typeface="Arial Black" panose="020B0A04020102020204" pitchFamily="34" charset="0"/>
            </a:endParaRPr>
          </a:p>
        </p:txBody>
      </p:sp>
    </p:spTree>
    <p:extLst>
      <p:ext uri="{BB962C8B-B14F-4D97-AF65-F5344CB8AC3E}">
        <p14:creationId xmlns:p14="http://schemas.microsoft.com/office/powerpoint/2010/main" val="29052269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9" name="Rectangle 3"/>
          <p:cNvSpPr>
            <a:spLocks noGrp="1" noChangeArrowheads="1"/>
          </p:cNvSpPr>
          <p:nvPr>
            <p:ph idx="1"/>
          </p:nvPr>
        </p:nvSpPr>
        <p:spPr>
          <a:xfrm>
            <a:off x="885603" y="1144162"/>
            <a:ext cx="7884323" cy="3394472"/>
          </a:xfrm>
        </p:spPr>
        <p:txBody>
          <a:bodyPr>
            <a:normAutofit lnSpcReduction="10000"/>
          </a:bodyPr>
          <a:lstStyle/>
          <a:p>
            <a:r>
              <a:rPr lang="en-US" sz="2400" dirty="0">
                <a:solidFill>
                  <a:srgbClr val="C00000"/>
                </a:solidFill>
                <a:latin typeface="Arial" panose="020B0604020202020204" pitchFamily="34" charset="0"/>
                <a:cs typeface="Arial" panose="020B0604020202020204" pitchFamily="34" charset="0"/>
              </a:rPr>
              <a:t>Common</a:t>
            </a:r>
            <a:r>
              <a:rPr lang="en-US" sz="2400" dirty="0">
                <a:latin typeface="Arial" panose="020B0604020202020204" pitchFamily="34" charset="0"/>
                <a:cs typeface="Arial" panose="020B0604020202020204" pitchFamily="34" charset="0"/>
              </a:rPr>
              <a:t> – increasingly as </a:t>
            </a:r>
            <a:r>
              <a:rPr lang="en-US" sz="2400" dirty="0" smtClean="0">
                <a:latin typeface="Arial" panose="020B0604020202020204" pitchFamily="34" charset="0"/>
                <a:cs typeface="Arial" panose="020B0604020202020204" pitchFamily="34" charset="0"/>
              </a:rPr>
              <a:t>media tech evolves</a:t>
            </a:r>
            <a:endParaRPr lang="en-US" sz="2400" dirty="0">
              <a:latin typeface="Arial" panose="020B0604020202020204" pitchFamily="34" charset="0"/>
              <a:cs typeface="Arial" panose="020B0604020202020204" pitchFamily="34" charset="0"/>
            </a:endParaRPr>
          </a:p>
          <a:p>
            <a:r>
              <a:rPr lang="en-US" sz="2400" dirty="0">
                <a:solidFill>
                  <a:srgbClr val="C00000"/>
                </a:solidFill>
                <a:latin typeface="Arial" panose="020B0604020202020204" pitchFamily="34" charset="0"/>
                <a:cs typeface="Arial" panose="020B0604020202020204" pitchFamily="34" charset="0"/>
              </a:rPr>
              <a:t>Central</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applications across nearly all fields </a:t>
            </a:r>
            <a:r>
              <a:rPr lang="en-US" sz="2400" dirty="0">
                <a:latin typeface="Arial" panose="020B0604020202020204" pitchFamily="34" charset="0"/>
                <a:cs typeface="Arial" panose="020B0604020202020204" pitchFamily="34" charset="0"/>
              </a:rPr>
              <a:t>and endeavors, especially communication</a:t>
            </a:r>
          </a:p>
          <a:p>
            <a:r>
              <a:rPr lang="en-US" sz="2400" dirty="0">
                <a:solidFill>
                  <a:srgbClr val="C00000"/>
                </a:solidFill>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basis for diverse large, profitable markets</a:t>
            </a:r>
          </a:p>
          <a:p>
            <a:r>
              <a:rPr lang="en-US" sz="2400" dirty="0">
                <a:solidFill>
                  <a:srgbClr val="C00000"/>
                </a:solidFill>
                <a:latin typeface="Arial" panose="020B0604020202020204" pitchFamily="34" charset="0"/>
                <a:cs typeface="Arial" panose="020B0604020202020204" pitchFamily="34" charset="0"/>
              </a:rPr>
              <a:t>Effects</a:t>
            </a:r>
            <a:r>
              <a:rPr lang="en-US" sz="2400" dirty="0">
                <a:latin typeface="Arial" panose="020B0604020202020204" pitchFamily="34" charset="0"/>
                <a:cs typeface="Arial" panose="020B0604020202020204" pitchFamily="34" charset="0"/>
              </a:rPr>
              <a:t> – on individuals, couples, families, organizations, societies, nations</a:t>
            </a:r>
          </a:p>
          <a:p>
            <a:r>
              <a:rPr lang="en-US" sz="2400" dirty="0">
                <a:solidFill>
                  <a:srgbClr val="C00000"/>
                </a:solidFill>
                <a:latin typeface="Arial" panose="020B0604020202020204" pitchFamily="34" charset="0"/>
                <a:cs typeface="Arial" panose="020B0604020202020204" pitchFamily="34" charset="0"/>
              </a:rPr>
              <a:t>Ethics</a:t>
            </a:r>
            <a:r>
              <a:rPr lang="en-US" sz="2400" dirty="0">
                <a:latin typeface="Arial" panose="020B0604020202020204" pitchFamily="34" charset="0"/>
                <a:cs typeface="Arial" panose="020B0604020202020204" pitchFamily="34" charset="0"/>
              </a:rPr>
              <a:t> – raises big issues and challenges</a:t>
            </a:r>
          </a:p>
          <a:p>
            <a:r>
              <a:rPr lang="en-US" sz="2400" dirty="0">
                <a:solidFill>
                  <a:srgbClr val="C00000"/>
                </a:solidFill>
                <a:latin typeface="Arial" panose="020B0604020202020204" pitchFamily="34" charset="0"/>
                <a:cs typeface="Arial" panose="020B0604020202020204" pitchFamily="34" charset="0"/>
              </a:rPr>
              <a:t>Cool</a:t>
            </a:r>
            <a:r>
              <a:rPr lang="en-US" sz="2400" dirty="0">
                <a:latin typeface="Arial" panose="020B0604020202020204" pitchFamily="34" charset="0"/>
                <a:cs typeface="Arial" panose="020B0604020202020204" pitchFamily="34" charset="0"/>
              </a:rPr>
              <a:t> – just really interesting (!)</a:t>
            </a:r>
          </a:p>
          <a:p>
            <a:endParaRPr lang="en-US" dirty="0"/>
          </a:p>
        </p:txBody>
      </p:sp>
      <p:sp>
        <p:nvSpPr>
          <p:cNvPr id="5"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smtClean="0">
                <a:latin typeface="Arial" panose="020B0604020202020204" pitchFamily="34" charset="0"/>
                <a:cs typeface="Arial" panose="020B0604020202020204" pitchFamily="34" charset="0"/>
              </a:rPr>
              <a:t>Why presence matters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47986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6842" y="1538906"/>
            <a:ext cx="3356029" cy="195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Why presence matters</a:t>
            </a:r>
          </a:p>
        </p:txBody>
      </p:sp>
      <p:sp>
        <p:nvSpPr>
          <p:cNvPr id="2" name="TextBox 1"/>
          <p:cNvSpPr txBox="1"/>
          <p:nvPr/>
        </p:nvSpPr>
        <p:spPr>
          <a:xfrm>
            <a:off x="3701362" y="4083024"/>
            <a:ext cx="4587231" cy="461665"/>
          </a:xfrm>
          <a:prstGeom prst="rect">
            <a:avLst/>
          </a:prstGeom>
          <a:noFill/>
        </p:spPr>
        <p:txBody>
          <a:bodyPr wrap="square" rtlCol="0">
            <a:spAutoFit/>
          </a:bodyPr>
          <a:lstStyle/>
          <a:p>
            <a:r>
              <a:rPr lang="en-US" sz="1200" dirty="0">
                <a:hlinkClick r:id="rId3"/>
              </a:rPr>
              <a:t>http://bgr.com/2017/12/30/meet-the-ai-startup-that-wants-to-make-a-digital-copy-of-every-person-in-the-world/</a:t>
            </a:r>
            <a:endParaRPr lang="en-US" sz="1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283" y="1121739"/>
            <a:ext cx="4973157" cy="2793515"/>
          </a:xfrm>
          <a:prstGeom prst="rect">
            <a:avLst/>
          </a:prstGeom>
        </p:spPr>
      </p:pic>
    </p:spTree>
    <p:extLst>
      <p:ext uri="{BB962C8B-B14F-4D97-AF65-F5344CB8AC3E}">
        <p14:creationId xmlns:p14="http://schemas.microsoft.com/office/powerpoint/2010/main" val="262764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pPr marL="0" indent="0">
              <a:buNone/>
            </a:pPr>
            <a:r>
              <a:rPr lang="en-US" sz="1800" dirty="0">
                <a:latin typeface="Arial" panose="020B0604020202020204" pitchFamily="34" charset="0"/>
                <a:cs typeface="Arial" panose="020B0604020202020204" pitchFamily="34" charset="0"/>
              </a:rPr>
              <a:t>A </a:t>
            </a:r>
          </a:p>
          <a:p>
            <a:endParaRPr lang="en-US" dirty="0"/>
          </a:p>
        </p:txBody>
      </p:sp>
      <p:pic>
        <p:nvPicPr>
          <p:cNvPr id="4"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342" y="1018406"/>
            <a:ext cx="2645066" cy="402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5312" y="1018406"/>
            <a:ext cx="2662121" cy="402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http://www.kurzweilai.net/images/transhumanismanditscritic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0350" y="1018407"/>
            <a:ext cx="2684089" cy="40211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p:cNvSpPr txBox="1">
            <a:spLocks/>
          </p:cNvSpPr>
          <p:nvPr/>
        </p:nvSpPr>
        <p:spPr>
          <a:xfrm>
            <a:off x="670859" y="318407"/>
            <a:ext cx="7269480" cy="57656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Why presence matters</a:t>
            </a:r>
          </a:p>
        </p:txBody>
      </p:sp>
    </p:spTree>
    <p:extLst>
      <p:ext uri="{BB962C8B-B14F-4D97-AF65-F5344CB8AC3E}">
        <p14:creationId xmlns:p14="http://schemas.microsoft.com/office/powerpoint/2010/main" val="24640037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3932" y="261843"/>
            <a:ext cx="7772400" cy="645224"/>
          </a:xfrm>
        </p:spPr>
        <p:txBody>
          <a:bodyPr>
            <a:normAutofit/>
          </a:bodyPr>
          <a:lstStyle/>
          <a:p>
            <a:r>
              <a:rPr lang="en-GB" sz="3200" b="1" dirty="0" smtClean="0"/>
              <a:t>Our presence projects</a:t>
            </a:r>
            <a:endParaRPr lang="en-GB" sz="3200" b="1" dirty="0"/>
          </a:p>
        </p:txBody>
      </p:sp>
      <p:sp>
        <p:nvSpPr>
          <p:cNvPr id="2" name="Subtitle 1"/>
          <p:cNvSpPr>
            <a:spLocks noGrp="1"/>
          </p:cNvSpPr>
          <p:nvPr>
            <p:ph type="subTitle" idx="1"/>
          </p:nvPr>
        </p:nvSpPr>
        <p:spPr>
          <a:xfrm>
            <a:off x="918111" y="1260892"/>
            <a:ext cx="7588580" cy="3398924"/>
          </a:xfrm>
        </p:spPr>
        <p:txBody>
          <a:bodyPr>
            <a:normAutofit/>
          </a:bodyPr>
          <a:lstStyle/>
          <a:p>
            <a:pPr marL="342900" indent="-34290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Presence and </a:t>
            </a:r>
            <a:r>
              <a:rPr lang="en-US" sz="2400" dirty="0">
                <a:solidFill>
                  <a:srgbClr val="C00000"/>
                </a:solidFill>
                <a:latin typeface="Arial" panose="020B0604020202020204" pitchFamily="34" charset="0"/>
                <a:cs typeface="Arial" panose="020B0604020202020204" pitchFamily="34" charset="0"/>
              </a:rPr>
              <a:t>music </a:t>
            </a:r>
            <a:r>
              <a:rPr lang="en-US" sz="2400" dirty="0">
                <a:latin typeface="Arial" panose="020B0604020202020204" pitchFamily="34" charset="0"/>
                <a:cs typeface="Arial" panose="020B0604020202020204" pitchFamily="34" charset="0"/>
              </a:rPr>
              <a:t>(2006</a:t>
            </a:r>
            <a:r>
              <a:rPr lang="en-US" sz="2400" dirty="0" smtClean="0">
                <a:latin typeface="Arial" panose="020B0604020202020204" pitchFamily="34" charset="0"/>
                <a:cs typeface="Arial" panose="020B0604020202020204" pitchFamily="34" charset="0"/>
              </a:rPr>
              <a:t>), with Jack Klotz</a:t>
            </a:r>
            <a:endParaRPr lang="en-US"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Presence </a:t>
            </a:r>
            <a:r>
              <a:rPr lang="en-US" altLang="en-US" sz="2400" dirty="0">
                <a:solidFill>
                  <a:schemeClr val="tx1"/>
                </a:solidFill>
                <a:latin typeface="Arial" panose="020B0604020202020204" pitchFamily="34" charset="0"/>
                <a:cs typeface="Arial" panose="020B0604020202020204" pitchFamily="34" charset="0"/>
              </a:rPr>
              <a:t>and </a:t>
            </a:r>
            <a:r>
              <a:rPr lang="en-US" altLang="en-US" sz="2400" dirty="0">
                <a:solidFill>
                  <a:srgbClr val="C00000"/>
                </a:solidFill>
                <a:latin typeface="Arial" panose="020B0604020202020204" pitchFamily="34" charset="0"/>
                <a:cs typeface="Arial" panose="020B0604020202020204" pitchFamily="34" charset="0"/>
              </a:rPr>
              <a:t>sexuality </a:t>
            </a:r>
            <a:r>
              <a:rPr lang="en-US" altLang="en-US" sz="2400" dirty="0">
                <a:latin typeface="Arial" panose="020B0604020202020204" pitchFamily="34" charset="0"/>
                <a:cs typeface="Arial" panose="020B0604020202020204" pitchFamily="34" charset="0"/>
              </a:rPr>
              <a:t>(2013</a:t>
            </a:r>
            <a:r>
              <a:rPr lang="en-US" altLang="en-US" sz="2400" dirty="0" smtClean="0">
                <a:latin typeface="Arial" panose="020B0604020202020204" pitchFamily="34" charset="0"/>
                <a:cs typeface="Arial" panose="020B0604020202020204" pitchFamily="34" charset="0"/>
              </a:rPr>
              <a:t>), with Matthew Jones</a:t>
            </a:r>
          </a:p>
          <a:p>
            <a:pPr marL="342900" indent="-342900" algn="l">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altLang="en-US" sz="240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altLang="en-US" sz="240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Presence and </a:t>
            </a:r>
            <a:r>
              <a:rPr lang="en-US" altLang="en-US" sz="2400" dirty="0">
                <a:solidFill>
                  <a:srgbClr val="C00000"/>
                </a:solidFill>
                <a:latin typeface="Arial" panose="020B0604020202020204" pitchFamily="34" charset="0"/>
                <a:cs typeface="Arial" panose="020B0604020202020204" pitchFamily="34" charset="0"/>
              </a:rPr>
              <a:t>death </a:t>
            </a:r>
            <a:r>
              <a:rPr lang="en-US" altLang="en-US" sz="2400" dirty="0">
                <a:latin typeface="Arial" panose="020B0604020202020204" pitchFamily="34" charset="0"/>
                <a:cs typeface="Arial" panose="020B0604020202020204" pitchFamily="34" charset="0"/>
              </a:rPr>
              <a:t>(2008</a:t>
            </a:r>
            <a:r>
              <a:rPr lang="en-US" altLang="en-US" sz="2400" dirty="0" smtClean="0">
                <a:latin typeface="Arial" panose="020B0604020202020204" pitchFamily="34" charset="0"/>
                <a:cs typeface="Arial" panose="020B0604020202020204" pitchFamily="34" charset="0"/>
              </a:rPr>
              <a:t>), with Melissa </a:t>
            </a:r>
            <a:r>
              <a:rPr lang="en-US" altLang="en-US" sz="2400" dirty="0" err="1" smtClean="0">
                <a:latin typeface="Arial" panose="020B0604020202020204" pitchFamily="34" charset="0"/>
                <a:cs typeface="Arial" panose="020B0604020202020204" pitchFamily="34" charset="0"/>
              </a:rPr>
              <a:t>Selverian</a:t>
            </a:r>
            <a:endParaRPr lang="en-US" altLang="en-US" sz="240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Presence and </a:t>
            </a:r>
            <a:r>
              <a:rPr lang="en-US" sz="2400" dirty="0">
                <a:solidFill>
                  <a:srgbClr val="C00000"/>
                </a:solidFill>
                <a:latin typeface="Arial" panose="020B0604020202020204" pitchFamily="34" charset="0"/>
                <a:cs typeface="Arial" panose="020B0604020202020204" pitchFamily="34" charset="0"/>
              </a:rPr>
              <a:t>philosophy </a:t>
            </a:r>
            <a:r>
              <a:rPr lang="en-US" sz="2400" dirty="0">
                <a:latin typeface="Arial" panose="020B0604020202020204" pitchFamily="34" charset="0"/>
                <a:cs typeface="Arial" panose="020B0604020202020204" pitchFamily="34" charset="0"/>
              </a:rPr>
              <a:t>(2011</a:t>
            </a:r>
            <a:r>
              <a:rPr lang="en-US" sz="2400" dirty="0" smtClean="0">
                <a:latin typeface="Arial" panose="020B0604020202020204" pitchFamily="34" charset="0"/>
                <a:cs typeface="Arial" panose="020B0604020202020204" pitchFamily="34" charset="0"/>
              </a:rPr>
              <a:t>), with Matthew Jones and Joan </a:t>
            </a:r>
            <a:r>
              <a:rPr lang="en-US" sz="2400" dirty="0" err="1" smtClean="0">
                <a:latin typeface="Arial" panose="020B0604020202020204" pitchFamily="34" charset="0"/>
                <a:cs typeface="Arial" panose="020B0604020202020204" pitchFamily="34" charset="0"/>
              </a:rPr>
              <a:t>Jasak</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altLang="en-US" sz="240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400" dirty="0" smtClean="0"/>
          </a:p>
          <a:p>
            <a:pPr algn="l"/>
            <a:endParaRPr lang="en-US" sz="2400" dirty="0"/>
          </a:p>
          <a:p>
            <a:pPr algn="l"/>
            <a:r>
              <a:rPr lang="en-US" sz="2400" dirty="0" smtClean="0"/>
              <a:t> </a:t>
            </a:r>
            <a:endParaRPr lang="en-US" sz="2400" dirty="0">
              <a:solidFill>
                <a:schemeClr val="tx1"/>
              </a:solidFill>
            </a:endParaRPr>
          </a:p>
          <a:p>
            <a:pPr marL="457200" indent="-457200" algn="l">
              <a:buFont typeface="Arial" panose="020B0604020202020204" pitchFamily="34" charset="0"/>
              <a:buChar char="•"/>
            </a:pPr>
            <a:endParaRPr lang="en-US" sz="2400" dirty="0" smtClean="0">
              <a:solidFill>
                <a:schemeClr val="tx1"/>
              </a:solidFill>
            </a:endParaRPr>
          </a:p>
          <a:p>
            <a:pPr lvl="1" algn="l"/>
            <a:endParaRPr lang="en-US" sz="2400" dirty="0"/>
          </a:p>
        </p:txBody>
      </p:sp>
      <p:pic>
        <p:nvPicPr>
          <p:cNvPr id="4" name="Picture 2" descr="http://motherboard-images.vice.com/content-images/article/no-id/1447950145130437.png?crop=0.925xw:1xh;*,*&amp;resize=1200:*&amp;output-format=jpeg&amp;output-quality=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572" y="2217903"/>
            <a:ext cx="2990971" cy="119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3823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28053" y="1457648"/>
            <a:ext cx="2648547" cy="3477868"/>
          </a:xfrm>
        </p:spPr>
        <p:txBody>
          <a:bodyPr>
            <a:normAutofit/>
          </a:bodyPr>
          <a:lstStyle/>
          <a:p>
            <a:r>
              <a:rPr lang="en-US" sz="2400" dirty="0" smtClean="0">
                <a:latin typeface="Arial" panose="020B0604020202020204" pitchFamily="34" charset="0"/>
              </a:rPr>
              <a:t>Presence </a:t>
            </a:r>
            <a:r>
              <a:rPr lang="en-US" sz="2400" dirty="0" smtClean="0">
                <a:solidFill>
                  <a:srgbClr val="C00000"/>
                </a:solidFill>
                <a:latin typeface="Arial" panose="020B0604020202020204" pitchFamily="34" charset="0"/>
              </a:rPr>
              <a:t>in popular culture </a:t>
            </a:r>
            <a:r>
              <a:rPr lang="en-US" sz="2400" dirty="0">
                <a:latin typeface="Arial" panose="020B0604020202020204" pitchFamily="34" charset="0"/>
              </a:rPr>
              <a:t>(ongoing), with many </a:t>
            </a:r>
            <a:r>
              <a:rPr lang="en-US" sz="2400" dirty="0" smtClean="0">
                <a:latin typeface="Arial" panose="020B0604020202020204" pitchFamily="34" charset="0"/>
              </a:rPr>
              <a:t>people</a:t>
            </a:r>
            <a:endParaRPr lang="en-US" sz="2400" dirty="0">
              <a:latin typeface="Arial" panose="020B0604020202020204" pitchFamily="34" charset="0"/>
            </a:endParaRPr>
          </a:p>
        </p:txBody>
      </p:sp>
      <p:pic>
        <p:nvPicPr>
          <p:cNvPr id="2" name="Picture 1"/>
          <p:cNvPicPr>
            <a:picLocks noChangeAspect="1"/>
          </p:cNvPicPr>
          <p:nvPr/>
        </p:nvPicPr>
        <p:blipFill>
          <a:blip r:embed="rId2"/>
          <a:stretch>
            <a:fillRect/>
          </a:stretch>
        </p:blipFill>
        <p:spPr>
          <a:xfrm>
            <a:off x="3588327" y="110589"/>
            <a:ext cx="4883272" cy="4824927"/>
          </a:xfrm>
          <a:prstGeom prst="rect">
            <a:avLst/>
          </a:prstGeom>
        </p:spPr>
      </p:pic>
      <p:sp>
        <p:nvSpPr>
          <p:cNvPr id="4" name="Title 4"/>
          <p:cNvSpPr txBox="1">
            <a:spLocks/>
          </p:cNvSpPr>
          <p:nvPr/>
        </p:nvSpPr>
        <p:spPr>
          <a:xfrm>
            <a:off x="628053" y="318407"/>
            <a:ext cx="2960274" cy="981004"/>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200" b="1" dirty="0">
                <a:latin typeface="Arial" panose="020B0604020202020204" pitchFamily="34" charset="0"/>
                <a:cs typeface="Arial" panose="020B0604020202020204" pitchFamily="34" charset="0"/>
              </a:rPr>
              <a:t>Our presence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projects</a:t>
            </a:r>
          </a:p>
        </p:txBody>
      </p:sp>
    </p:spTree>
    <p:extLst>
      <p:ext uri="{BB962C8B-B14F-4D97-AF65-F5344CB8AC3E}">
        <p14:creationId xmlns:p14="http://schemas.microsoft.com/office/powerpoint/2010/main" val="10542958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1" dirty="0">
                <a:latin typeface="Arial" panose="020B0604020202020204" pitchFamily="34" charset="0"/>
                <a:cs typeface="Arial" panose="020B0604020202020204" pitchFamily="34" charset="0"/>
              </a:rPr>
              <a:t>Overview</a:t>
            </a:r>
            <a:endParaRPr lang="en-US" sz="3300"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p:txBody>
          <a:bodyPr/>
          <a:lstStyle/>
          <a:p>
            <a:endParaRPr lang="en-US" dirty="0" smtClean="0">
              <a:latin typeface="Arial Black" panose="020B0A04020102020204" pitchFamily="34" charset="0"/>
            </a:endParaRPr>
          </a:p>
          <a:p>
            <a:r>
              <a:rPr lang="en-US" sz="2100" dirty="0" smtClean="0">
                <a:latin typeface="Arial Black" panose="020B0A04020102020204" pitchFamily="34" charset="0"/>
              </a:rPr>
              <a:t>Defining (tele)presence</a:t>
            </a:r>
            <a:endParaRPr lang="en-US" sz="2100" dirty="0">
              <a:latin typeface="Arial Black" panose="020B0A04020102020204" pitchFamily="34" charset="0"/>
            </a:endParaRPr>
          </a:p>
          <a:p>
            <a:r>
              <a:rPr lang="en-US" sz="2100" dirty="0" smtClean="0">
                <a:latin typeface="Arial Black" panose="020B0A04020102020204" pitchFamily="34" charset="0"/>
              </a:rPr>
              <a:t>Creating presence</a:t>
            </a:r>
          </a:p>
          <a:p>
            <a:r>
              <a:rPr lang="en-US" sz="2100" dirty="0" smtClean="0">
                <a:latin typeface="Arial Black" panose="020B0A04020102020204" pitchFamily="34" charset="0"/>
              </a:rPr>
              <a:t>Why it matters</a:t>
            </a:r>
          </a:p>
          <a:p>
            <a:r>
              <a:rPr lang="en-US" sz="2100" dirty="0" smtClean="0">
                <a:solidFill>
                  <a:srgbClr val="C00000"/>
                </a:solidFill>
                <a:latin typeface="Arial Black" panose="020B0A04020102020204" pitchFamily="34" charset="0"/>
              </a:rPr>
              <a:t>Presence </a:t>
            </a:r>
            <a:r>
              <a:rPr lang="en-US" sz="2100" dirty="0">
                <a:solidFill>
                  <a:srgbClr val="C00000"/>
                </a:solidFill>
                <a:latin typeface="Arial Black" panose="020B0A04020102020204" pitchFamily="34" charset="0"/>
              </a:rPr>
              <a:t>and children</a:t>
            </a:r>
          </a:p>
          <a:p>
            <a:endParaRPr lang="en-US" dirty="0">
              <a:latin typeface="Arial Black" panose="020B0A04020102020204" pitchFamily="34" charset="0"/>
            </a:endParaRPr>
          </a:p>
        </p:txBody>
      </p:sp>
    </p:spTree>
    <p:extLst>
      <p:ext uri="{BB962C8B-B14F-4D97-AF65-F5344CB8AC3E}">
        <p14:creationId xmlns:p14="http://schemas.microsoft.com/office/powerpoint/2010/main" val="25225591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Presence and children</a:t>
            </a:r>
            <a:endParaRPr lang="en-US" sz="3200" b="1" dirty="0"/>
          </a:p>
        </p:txBody>
      </p:sp>
      <p:sp>
        <p:nvSpPr>
          <p:cNvPr id="3" name="Content Placeholder 2"/>
          <p:cNvSpPr>
            <a:spLocks noGrp="1"/>
          </p:cNvSpPr>
          <p:nvPr>
            <p:ph idx="1"/>
          </p:nvPr>
        </p:nvSpPr>
        <p:spPr/>
        <p:txBody>
          <a:bodyPr/>
          <a:lstStyle/>
          <a:p>
            <a:r>
              <a:rPr lang="en-US" dirty="0" smtClean="0"/>
              <a:t>Logically children should be more susceptible to presence illusions</a:t>
            </a:r>
          </a:p>
          <a:p>
            <a:r>
              <a:rPr lang="en-US" dirty="0" smtClean="0"/>
              <a:t>How do/should they learn to perceive and use illusions?</a:t>
            </a:r>
          </a:p>
          <a:p>
            <a:r>
              <a:rPr lang="en-US" dirty="0" smtClean="0"/>
              <a:t>What are the effects of children experiencing presence?</a:t>
            </a:r>
          </a:p>
          <a:p>
            <a:endParaRPr lang="en-US" dirty="0"/>
          </a:p>
        </p:txBody>
      </p:sp>
    </p:spTree>
    <p:extLst>
      <p:ext uri="{BB962C8B-B14F-4D97-AF65-F5344CB8AC3E}">
        <p14:creationId xmlns:p14="http://schemas.microsoft.com/office/powerpoint/2010/main" val="21014249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Presence and children</a:t>
            </a:r>
            <a:endParaRPr lang="en-US" sz="3200" b="1" dirty="0"/>
          </a:p>
        </p:txBody>
      </p:sp>
      <p:sp>
        <p:nvSpPr>
          <p:cNvPr id="3" name="Content Placeholder 2"/>
          <p:cNvSpPr>
            <a:spLocks noGrp="1"/>
          </p:cNvSpPr>
          <p:nvPr>
            <p:ph idx="1"/>
          </p:nvPr>
        </p:nvSpPr>
        <p:spPr>
          <a:xfrm>
            <a:off x="350636" y="1200150"/>
            <a:ext cx="8442730" cy="3394075"/>
          </a:xfrm>
        </p:spPr>
        <p:txBody>
          <a:bodyPr/>
          <a:lstStyle/>
          <a:p>
            <a:pPr marL="0" indent="0">
              <a:buNone/>
            </a:pPr>
            <a:r>
              <a:rPr lang="en-US" sz="2000" b="1" dirty="0"/>
              <a:t>TYPES OF REALITY </a:t>
            </a:r>
            <a:r>
              <a:rPr lang="en-US" sz="2000" b="1" dirty="0" smtClean="0"/>
              <a:t>DISTINCTIONS </a:t>
            </a:r>
            <a:r>
              <a:rPr lang="en-US" sz="2000" dirty="0" smtClean="0"/>
              <a:t>[Source</a:t>
            </a:r>
            <a:r>
              <a:rPr lang="en-US" sz="2000" dirty="0"/>
              <a:t>: Berry &amp; Anderson: </a:t>
            </a:r>
            <a:r>
              <a:rPr lang="en-US" sz="2000" dirty="0" err="1"/>
              <a:t>ch.</a:t>
            </a:r>
            <a:r>
              <a:rPr lang="en-US" sz="2000" dirty="0"/>
              <a:t> 3]</a:t>
            </a:r>
          </a:p>
          <a:p>
            <a:pPr marL="457200" indent="-457200">
              <a:spcAft>
                <a:spcPts val="600"/>
              </a:spcAft>
              <a:buFont typeface="+mj-lt"/>
              <a:buAutoNum type="arabicPeriod"/>
            </a:pPr>
            <a:r>
              <a:rPr lang="en-US" sz="2000" b="1" dirty="0" err="1" smtClean="0"/>
              <a:t>nonmediated</a:t>
            </a:r>
            <a:r>
              <a:rPr lang="en-US" sz="2000" b="1" dirty="0" smtClean="0"/>
              <a:t> </a:t>
            </a:r>
            <a:r>
              <a:rPr lang="en-US" sz="2000" b="1" dirty="0"/>
              <a:t>vs. mediated</a:t>
            </a:r>
            <a:r>
              <a:rPr lang="en-US" sz="2000" dirty="0"/>
              <a:t> </a:t>
            </a:r>
            <a:r>
              <a:rPr lang="en-US" sz="2000" dirty="0" smtClean="0"/>
              <a:t>(</a:t>
            </a:r>
            <a:r>
              <a:rPr lang="en-US" sz="2000" b="1" dirty="0" smtClean="0"/>
              <a:t>presence</a:t>
            </a:r>
            <a:r>
              <a:rPr lang="en-US" sz="2000" dirty="0" smtClean="0"/>
              <a:t> </a:t>
            </a:r>
            <a:r>
              <a:rPr lang="en-US" sz="2000" dirty="0"/>
              <a:t>as ‘illusion of </a:t>
            </a:r>
            <a:r>
              <a:rPr lang="en-US" sz="2000" dirty="0" err="1"/>
              <a:t>nonmediation</a:t>
            </a:r>
            <a:r>
              <a:rPr lang="en-US" sz="2000" dirty="0" smtClean="0"/>
              <a:t>’)</a:t>
            </a:r>
            <a:endParaRPr lang="en-US" sz="2000" dirty="0"/>
          </a:p>
          <a:p>
            <a:pPr marL="457200" indent="-457200">
              <a:spcAft>
                <a:spcPts val="600"/>
              </a:spcAft>
              <a:buFont typeface="+mj-lt"/>
              <a:buAutoNum type="arabicPeriod"/>
            </a:pPr>
            <a:r>
              <a:rPr lang="en-US" sz="2000" b="1" dirty="0" smtClean="0"/>
              <a:t>actual </a:t>
            </a:r>
            <a:r>
              <a:rPr lang="en-US" sz="2000" b="1" dirty="0"/>
              <a:t>vs. not actual</a:t>
            </a:r>
            <a:r>
              <a:rPr lang="en-US" sz="2000" dirty="0"/>
              <a:t> (it’s happening/has happened, as in news, vs. it’s fiction/fantasy, as in entertainment; a sub-distinction: if it’s actual, is it </a:t>
            </a:r>
            <a:r>
              <a:rPr lang="en-US" sz="2000" b="1" dirty="0"/>
              <a:t>live or recorded</a:t>
            </a:r>
            <a:r>
              <a:rPr lang="en-US" sz="2000" dirty="0"/>
              <a:t>?)</a:t>
            </a:r>
          </a:p>
          <a:p>
            <a:pPr marL="457200" indent="-457200">
              <a:spcAft>
                <a:spcPts val="600"/>
              </a:spcAft>
              <a:buFont typeface="+mj-lt"/>
              <a:buAutoNum type="arabicPeriod"/>
            </a:pPr>
            <a:r>
              <a:rPr lang="en-US" sz="2000" b="1" dirty="0" smtClean="0"/>
              <a:t>plausible </a:t>
            </a:r>
            <a:r>
              <a:rPr lang="en-US" sz="2000" b="1" dirty="0"/>
              <a:t>vs. implausible</a:t>
            </a:r>
            <a:r>
              <a:rPr lang="en-US" sz="2000" dirty="0"/>
              <a:t> (even if it's not actual, could it happen? Is it ‘socially realistic’ and/or ‘perceptually realistic’?)</a:t>
            </a:r>
          </a:p>
          <a:p>
            <a:endParaRPr lang="en-US" dirty="0"/>
          </a:p>
        </p:txBody>
      </p:sp>
    </p:spTree>
    <p:extLst>
      <p:ext uri="{BB962C8B-B14F-4D97-AF65-F5344CB8AC3E}">
        <p14:creationId xmlns:p14="http://schemas.microsoft.com/office/powerpoint/2010/main" val="150469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eli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369" y="1332812"/>
            <a:ext cx="3125715" cy="305355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p:cNvSpPr>
            <a:spLocks noGrp="1"/>
          </p:cNvSpPr>
          <p:nvPr>
            <p:ph type="title"/>
          </p:nvPr>
        </p:nvSpPr>
        <p:spPr>
          <a:xfrm>
            <a:off x="670859" y="318407"/>
            <a:ext cx="7269480" cy="576569"/>
          </a:xfrm>
        </p:spPr>
        <p:txBody>
          <a:bodyPr/>
          <a:lstStyle/>
          <a:p>
            <a:r>
              <a:rPr lang="en-US" sz="3200" b="1" dirty="0">
                <a:cs typeface="Arial" panose="020B0604020202020204" pitchFamily="34" charset="0"/>
              </a:rPr>
              <a:t>How media tech evolves</a:t>
            </a:r>
            <a:endParaRPr lang="en-US" dirty="0">
              <a:latin typeface="Arial Black" panose="020B0A04020102020204" pitchFamily="34" charset="0"/>
              <a:cs typeface="Arial" panose="020B0604020202020204" pitchFamily="34" charset="0"/>
            </a:endParaRPr>
          </a:p>
        </p:txBody>
      </p:sp>
      <p:pic>
        <p:nvPicPr>
          <p:cNvPr id="5" name="Picture 5" descr="C:\__IMAGE FILES\_UNSORTED\for ppt\so what\StargateStudiosSavingGrace_c.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8661" y="1332813"/>
            <a:ext cx="5395381" cy="305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99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Presence and children</a:t>
            </a:r>
            <a:endParaRPr lang="en-US" sz="3200" b="1" dirty="0"/>
          </a:p>
        </p:txBody>
      </p:sp>
      <p:sp>
        <p:nvSpPr>
          <p:cNvPr id="3" name="Content Placeholder 2"/>
          <p:cNvSpPr>
            <a:spLocks noGrp="1"/>
          </p:cNvSpPr>
          <p:nvPr>
            <p:ph idx="1"/>
          </p:nvPr>
        </p:nvSpPr>
        <p:spPr>
          <a:xfrm>
            <a:off x="457199" y="1200150"/>
            <a:ext cx="8336165" cy="3394075"/>
          </a:xfrm>
        </p:spPr>
        <p:txBody>
          <a:bodyPr/>
          <a:lstStyle/>
          <a:p>
            <a:pPr marL="0" indent="0">
              <a:buNone/>
            </a:pPr>
            <a:r>
              <a:rPr lang="en-US" sz="2000" b="1" dirty="0"/>
              <a:t>WHEN DO CHILREN UNDERSTAND THESE DISTINCTIONS</a:t>
            </a:r>
            <a:r>
              <a:rPr lang="en-US" sz="2000" b="1" dirty="0" smtClean="0"/>
              <a:t>? (</a:t>
            </a:r>
            <a:r>
              <a:rPr lang="en-US" sz="2000" b="1" dirty="0" smtClean="0">
                <a:solidFill>
                  <a:srgbClr val="C00000"/>
                </a:solidFill>
              </a:rPr>
              <a:t>1 of 2</a:t>
            </a:r>
            <a:r>
              <a:rPr lang="en-US" sz="2000" b="1" dirty="0" smtClean="0"/>
              <a:t>)</a:t>
            </a:r>
            <a:endParaRPr lang="en-US" sz="2000" dirty="0"/>
          </a:p>
          <a:p>
            <a:pPr marL="0" indent="0">
              <a:buNone/>
            </a:pPr>
            <a:r>
              <a:rPr lang="en-US" sz="1800" dirty="0"/>
              <a:t>[Source: </a:t>
            </a:r>
            <a:r>
              <a:rPr lang="en-US" sz="1800" dirty="0" err="1"/>
              <a:t>Flavell</a:t>
            </a:r>
            <a:r>
              <a:rPr lang="en-US" sz="1800" dirty="0"/>
              <a:t> et al.; Lombard &amp; Ditton, 1997]</a:t>
            </a:r>
          </a:p>
          <a:p>
            <a:pPr>
              <a:spcAft>
                <a:spcPts val="600"/>
              </a:spcAft>
            </a:pPr>
            <a:r>
              <a:rPr lang="en-US" sz="1800" b="1" dirty="0" smtClean="0"/>
              <a:t>Step </a:t>
            </a:r>
            <a:r>
              <a:rPr lang="en-US" sz="1800" b="1" dirty="0"/>
              <a:t>1</a:t>
            </a:r>
            <a:r>
              <a:rPr lang="en-US" sz="1800" dirty="0"/>
              <a:t> (0-3): TV objects are perceived as physically present objects that can be acted on; "there are people in the </a:t>
            </a:r>
            <a:r>
              <a:rPr lang="en-US" sz="1800" dirty="0" smtClean="0"/>
              <a:t>box."</a:t>
            </a:r>
            <a:endParaRPr lang="en-US" sz="1800" dirty="0"/>
          </a:p>
          <a:p>
            <a:pPr>
              <a:spcAft>
                <a:spcPts val="600"/>
              </a:spcAft>
            </a:pPr>
            <a:r>
              <a:rPr lang="en-US" sz="1800" b="1" dirty="0" smtClean="0"/>
              <a:t>Step </a:t>
            </a:r>
            <a:r>
              <a:rPr lang="en-US" sz="1800" b="1" dirty="0"/>
              <a:t>2</a:t>
            </a:r>
            <a:r>
              <a:rPr lang="en-US" sz="1800" dirty="0"/>
              <a:t> (3-?): TV objects are perceived as having a different status so that they can't be acted on, but what they </a:t>
            </a:r>
            <a:r>
              <a:rPr lang="en-US" sz="1800" u="sng" dirty="0"/>
              <a:t>are</a:t>
            </a:r>
            <a:r>
              <a:rPr lang="en-US" sz="1800" dirty="0"/>
              <a:t> is unknown.</a:t>
            </a:r>
          </a:p>
          <a:p>
            <a:pPr>
              <a:spcAft>
                <a:spcPts val="600"/>
              </a:spcAft>
            </a:pPr>
            <a:r>
              <a:rPr lang="en-US" sz="1800" dirty="0" smtClean="0"/>
              <a:t>In </a:t>
            </a:r>
            <a:r>
              <a:rPr lang="en-US" sz="1800" dirty="0"/>
              <a:t>these steps, children may ask someone to turn on the TV and regardless of the program, the child will want to see their favorite character</a:t>
            </a:r>
            <a:r>
              <a:rPr lang="en-US" sz="1800" dirty="0" smtClean="0"/>
              <a:t>.</a:t>
            </a:r>
            <a:endParaRPr lang="en-US" dirty="0"/>
          </a:p>
        </p:txBody>
      </p:sp>
    </p:spTree>
    <p:extLst>
      <p:ext uri="{BB962C8B-B14F-4D97-AF65-F5344CB8AC3E}">
        <p14:creationId xmlns:p14="http://schemas.microsoft.com/office/powerpoint/2010/main" val="3489181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Presence and children</a:t>
            </a:r>
            <a:endParaRPr lang="en-US" sz="3200" b="1" dirty="0"/>
          </a:p>
        </p:txBody>
      </p:sp>
      <p:sp>
        <p:nvSpPr>
          <p:cNvPr id="3" name="Content Placeholder 2"/>
          <p:cNvSpPr>
            <a:spLocks noGrp="1"/>
          </p:cNvSpPr>
          <p:nvPr>
            <p:ph idx="1"/>
          </p:nvPr>
        </p:nvSpPr>
        <p:spPr>
          <a:xfrm>
            <a:off x="457199" y="1200150"/>
            <a:ext cx="8370541" cy="3394075"/>
          </a:xfrm>
        </p:spPr>
        <p:txBody>
          <a:bodyPr/>
          <a:lstStyle/>
          <a:p>
            <a:pPr marL="0" indent="0">
              <a:buNone/>
            </a:pPr>
            <a:r>
              <a:rPr lang="en-US" sz="2000" b="1" dirty="0"/>
              <a:t>WHEN DO CHILREN UNDERSTAND THESE DISTINCTIONS</a:t>
            </a:r>
            <a:r>
              <a:rPr lang="en-US" sz="2000" b="1" dirty="0" smtClean="0"/>
              <a:t>? (</a:t>
            </a:r>
            <a:r>
              <a:rPr lang="en-US" sz="2000" b="1" dirty="0" smtClean="0">
                <a:solidFill>
                  <a:srgbClr val="C00000"/>
                </a:solidFill>
              </a:rPr>
              <a:t>2 of 2</a:t>
            </a:r>
            <a:r>
              <a:rPr lang="en-US" sz="2000" b="1" dirty="0" smtClean="0"/>
              <a:t>)</a:t>
            </a:r>
            <a:endParaRPr lang="en-US" sz="2000" dirty="0"/>
          </a:p>
          <a:p>
            <a:pPr marL="0" indent="0">
              <a:buNone/>
            </a:pPr>
            <a:r>
              <a:rPr lang="en-US" sz="1800" dirty="0"/>
              <a:t>[Source: </a:t>
            </a:r>
            <a:r>
              <a:rPr lang="en-US" sz="1800" dirty="0" err="1"/>
              <a:t>Flavell</a:t>
            </a:r>
            <a:r>
              <a:rPr lang="en-US" sz="1800" dirty="0"/>
              <a:t> et al.; Lombard &amp; Ditton, 1997]</a:t>
            </a:r>
          </a:p>
          <a:p>
            <a:pPr>
              <a:spcAft>
                <a:spcPts val="600"/>
              </a:spcAft>
            </a:pPr>
            <a:r>
              <a:rPr lang="en-US" sz="1800" b="1" dirty="0" smtClean="0"/>
              <a:t>Step </a:t>
            </a:r>
            <a:r>
              <a:rPr lang="en-US" sz="1800" b="1" dirty="0"/>
              <a:t>3</a:t>
            </a:r>
            <a:r>
              <a:rPr lang="en-US" sz="1800" dirty="0"/>
              <a:t>: TV objects are understood to exist somewhere else, with the images only representing the objects, but the child thinks the images and sounds perfectly represent the referents themselves (i.e., everything is actual); "what's an actor?" is still a valid question in this step.</a:t>
            </a:r>
          </a:p>
          <a:p>
            <a:pPr>
              <a:spcAft>
                <a:spcPts val="600"/>
              </a:spcAft>
            </a:pPr>
            <a:r>
              <a:rPr lang="en-US" sz="1800" b="1" dirty="0" smtClean="0"/>
              <a:t>Step </a:t>
            </a:r>
            <a:r>
              <a:rPr lang="en-US" sz="1800" b="1" dirty="0"/>
              <a:t>4</a:t>
            </a:r>
            <a:r>
              <a:rPr lang="en-US" sz="1800" dirty="0"/>
              <a:t>: Not every object and event on TV is believable/plausible (i.e. what Berry authors call social realism). These perceptions depend on experience, not just cognitive development</a:t>
            </a:r>
            <a:r>
              <a:rPr lang="en-US" sz="1800" dirty="0" smtClean="0"/>
              <a:t>.</a:t>
            </a:r>
            <a:r>
              <a:rPr lang="en-US" sz="1800" dirty="0"/>
              <a:t> </a:t>
            </a:r>
          </a:p>
          <a:p>
            <a:endParaRPr lang="en-US" dirty="0"/>
          </a:p>
        </p:txBody>
      </p:sp>
    </p:spTree>
    <p:extLst>
      <p:ext uri="{BB962C8B-B14F-4D97-AF65-F5344CB8AC3E}">
        <p14:creationId xmlns:p14="http://schemas.microsoft.com/office/powerpoint/2010/main" val="37816775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3143" y="0"/>
            <a:ext cx="3175101"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545" y="0"/>
            <a:ext cx="3671761" cy="5143500"/>
          </a:xfrm>
          <a:prstGeom prst="rect">
            <a:avLst/>
          </a:prstGeom>
        </p:spPr>
      </p:pic>
    </p:spTree>
    <p:extLst>
      <p:ext uri="{BB962C8B-B14F-4D97-AF65-F5344CB8AC3E}">
        <p14:creationId xmlns:p14="http://schemas.microsoft.com/office/powerpoint/2010/main" val="3700413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355" y="-5148"/>
            <a:ext cx="3367295" cy="5148647"/>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750" y="2311782"/>
            <a:ext cx="3639266" cy="27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8016" y="49846"/>
            <a:ext cx="3426136" cy="256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818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Presence and children</a:t>
            </a:r>
            <a:endParaRPr lang="en-US" sz="3200" b="1" dirty="0"/>
          </a:p>
        </p:txBody>
      </p:sp>
      <p:pic>
        <p:nvPicPr>
          <p:cNvPr id="4" name="Picture 3"/>
          <p:cNvPicPr>
            <a:picLocks noChangeAspect="1"/>
          </p:cNvPicPr>
          <p:nvPr/>
        </p:nvPicPr>
        <p:blipFill>
          <a:blip r:embed="rId2"/>
          <a:stretch>
            <a:fillRect/>
          </a:stretch>
        </p:blipFill>
        <p:spPr>
          <a:xfrm>
            <a:off x="2556654" y="898531"/>
            <a:ext cx="3760554" cy="3761959"/>
          </a:xfrm>
          <a:prstGeom prst="rect">
            <a:avLst/>
          </a:prstGeom>
        </p:spPr>
      </p:pic>
      <p:sp>
        <p:nvSpPr>
          <p:cNvPr id="3" name="Rectangle 2"/>
          <p:cNvSpPr/>
          <p:nvPr/>
        </p:nvSpPr>
        <p:spPr>
          <a:xfrm>
            <a:off x="2463305" y="4747383"/>
            <a:ext cx="2480872" cy="276999"/>
          </a:xfrm>
          <a:prstGeom prst="rect">
            <a:avLst/>
          </a:prstGeom>
        </p:spPr>
        <p:txBody>
          <a:bodyPr wrap="none">
            <a:spAutoFit/>
          </a:bodyPr>
          <a:lstStyle/>
          <a:p>
            <a:r>
              <a:rPr lang="en-US" sz="1200" dirty="0">
                <a:hlinkClick r:id="rId3"/>
              </a:rPr>
              <a:t>http://www.nickjr.com/blues-clues/</a:t>
            </a:r>
            <a:endParaRPr lang="en-US" sz="1200" dirty="0"/>
          </a:p>
        </p:txBody>
      </p:sp>
    </p:spTree>
    <p:extLst>
      <p:ext uri="{BB962C8B-B14F-4D97-AF65-F5344CB8AC3E}">
        <p14:creationId xmlns:p14="http://schemas.microsoft.com/office/powerpoint/2010/main" val="12246618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Presence and children</a:t>
            </a:r>
            <a:endParaRPr lang="en-US" sz="3200" b="1" dirty="0"/>
          </a:p>
        </p:txBody>
      </p:sp>
      <p:sp>
        <p:nvSpPr>
          <p:cNvPr id="3" name="Content Placeholder 2"/>
          <p:cNvSpPr>
            <a:spLocks noGrp="1"/>
          </p:cNvSpPr>
          <p:nvPr>
            <p:ph idx="1"/>
          </p:nvPr>
        </p:nvSpPr>
        <p:spPr>
          <a:xfrm>
            <a:off x="821585" y="4683121"/>
            <a:ext cx="5980371" cy="331331"/>
          </a:xfrm>
        </p:spPr>
        <p:txBody>
          <a:bodyPr>
            <a:normAutofit/>
          </a:bodyPr>
          <a:lstStyle/>
          <a:p>
            <a:pPr marL="0" indent="0">
              <a:buNone/>
            </a:pPr>
            <a:r>
              <a:rPr lang="en-US" sz="1200" dirty="0" smtClean="0">
                <a:hlinkClick r:id="rId2"/>
              </a:rPr>
              <a:t>https://www.youtube.com/watch?v=FE2I6G2_ogk</a:t>
            </a:r>
            <a:endParaRPr lang="en-US" sz="1200"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219" y="1063624"/>
            <a:ext cx="7393955" cy="3462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37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Presence and children</a:t>
            </a: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368" y="1524261"/>
            <a:ext cx="4293898" cy="286486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524259"/>
            <a:ext cx="4291928" cy="2864862"/>
          </a:xfrm>
          <a:prstGeom prst="rect">
            <a:avLst/>
          </a:prstGeom>
        </p:spPr>
      </p:pic>
    </p:spTree>
    <p:extLst>
      <p:ext uri="{BB962C8B-B14F-4D97-AF65-F5344CB8AC3E}">
        <p14:creationId xmlns:p14="http://schemas.microsoft.com/office/powerpoint/2010/main" val="24791789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Presence and children</a:t>
            </a:r>
            <a:endParaRPr lang="en-US" sz="3200" b="1" dirty="0"/>
          </a:p>
        </p:txBody>
      </p:sp>
      <p:sp>
        <p:nvSpPr>
          <p:cNvPr id="6" name="Rectangle 5"/>
          <p:cNvSpPr/>
          <p:nvPr/>
        </p:nvSpPr>
        <p:spPr>
          <a:xfrm>
            <a:off x="1188719" y="4654150"/>
            <a:ext cx="5477551" cy="276999"/>
          </a:xfrm>
          <a:prstGeom prst="rect">
            <a:avLst/>
          </a:prstGeom>
        </p:spPr>
        <p:txBody>
          <a:bodyPr wrap="square">
            <a:spAutoFit/>
          </a:bodyPr>
          <a:lstStyle/>
          <a:p>
            <a:r>
              <a:rPr lang="en-US" sz="1200" dirty="0">
                <a:hlinkClick r:id="rId2"/>
              </a:rPr>
              <a:t>https://learningenglish.voanews.com/a/robot-goes-to-school/3830253.html</a:t>
            </a:r>
            <a:endParaRPr lang="en-US" sz="1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957" y="1063625"/>
            <a:ext cx="6201029" cy="3461180"/>
          </a:xfrm>
          <a:prstGeom prst="rect">
            <a:avLst/>
          </a:prstGeom>
        </p:spPr>
      </p:pic>
    </p:spTree>
    <p:extLst>
      <p:ext uri="{BB962C8B-B14F-4D97-AF65-F5344CB8AC3E}">
        <p14:creationId xmlns:p14="http://schemas.microsoft.com/office/powerpoint/2010/main" val="11390469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Presence and children</a:t>
            </a:r>
            <a:endParaRPr lang="en-US" sz="3200" b="1" dirty="0"/>
          </a:p>
        </p:txBody>
      </p:sp>
      <p:sp>
        <p:nvSpPr>
          <p:cNvPr id="3" name="Content Placeholder 2"/>
          <p:cNvSpPr>
            <a:spLocks noGrp="1"/>
          </p:cNvSpPr>
          <p:nvPr>
            <p:ph idx="1"/>
          </p:nvPr>
        </p:nvSpPr>
        <p:spPr>
          <a:xfrm>
            <a:off x="109138" y="3516016"/>
            <a:ext cx="3631053" cy="348062"/>
          </a:xfrm>
        </p:spPr>
        <p:txBody>
          <a:bodyPr/>
          <a:lstStyle/>
          <a:p>
            <a:pPr marL="0" indent="0">
              <a:buNone/>
            </a:pPr>
            <a:r>
              <a:rPr lang="en-US" sz="1200" dirty="0" smtClean="0">
                <a:hlinkClick r:id="rId2"/>
              </a:rPr>
              <a:t>http://wowwee.com/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8" y="1580614"/>
            <a:ext cx="4009124" cy="18882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120" y="1387586"/>
            <a:ext cx="4405332" cy="2476492"/>
          </a:xfrm>
          <a:prstGeom prst="rect">
            <a:avLst/>
          </a:prstGeom>
        </p:spPr>
      </p:pic>
      <p:sp>
        <p:nvSpPr>
          <p:cNvPr id="6" name="Content Placeholder 2"/>
          <p:cNvSpPr txBox="1">
            <a:spLocks/>
          </p:cNvSpPr>
          <p:nvPr/>
        </p:nvSpPr>
        <p:spPr>
          <a:xfrm>
            <a:off x="4290796" y="3923070"/>
            <a:ext cx="3631053" cy="3362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dirty="0" smtClean="0">
                <a:hlinkClick r:id="rId5"/>
              </a:rPr>
              <a:t>https://www.youtube.com/watch?v=fSByydx1JdU</a:t>
            </a:r>
            <a:endParaRPr lang="en-US" sz="1200" dirty="0" smtClean="0"/>
          </a:p>
          <a:p>
            <a:endParaRPr lang="en-US" dirty="0"/>
          </a:p>
        </p:txBody>
      </p:sp>
    </p:spTree>
    <p:extLst>
      <p:ext uri="{BB962C8B-B14F-4D97-AF65-F5344CB8AC3E}">
        <p14:creationId xmlns:p14="http://schemas.microsoft.com/office/powerpoint/2010/main" val="8751549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b="1" dirty="0" smtClean="0">
                <a:latin typeface="Arial" panose="020B0604020202020204" pitchFamily="34" charset="0"/>
                <a:cs typeface="Arial" panose="020B0604020202020204" pitchFamily="34" charset="0"/>
              </a:rPr>
              <a:t>More information</a:t>
            </a:r>
            <a:endParaRPr lang="en-US" sz="3200" b="1"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a:xfrm>
            <a:off x="675034" y="1182338"/>
            <a:ext cx="8079832" cy="3500498"/>
          </a:xfrm>
        </p:spPr>
        <p:txBody>
          <a:bodyPr/>
          <a:lstStyle/>
          <a:p>
            <a:r>
              <a:rPr lang="sv-SE" sz="2400" b="1" dirty="0">
                <a:latin typeface="Arial" panose="020B0604020202020204" pitchFamily="34" charset="0"/>
                <a:cs typeface="Arial" panose="020B0604020202020204" pitchFamily="34" charset="0"/>
              </a:rPr>
              <a:t>Matthew Lombard</a:t>
            </a:r>
            <a:r>
              <a:rPr lang="sv-SE" sz="2400" dirty="0">
                <a:latin typeface="Arial" panose="020B0604020202020204" pitchFamily="34" charset="0"/>
                <a:cs typeface="Arial" panose="020B0604020202020204" pitchFamily="34" charset="0"/>
              </a:rPr>
              <a:t/>
            </a:r>
            <a:br>
              <a:rPr lang="sv-SE" sz="2400" dirty="0">
                <a:latin typeface="Arial" panose="020B0604020202020204" pitchFamily="34" charset="0"/>
                <a:cs typeface="Arial" panose="020B0604020202020204" pitchFamily="34" charset="0"/>
              </a:rPr>
            </a:br>
            <a:r>
              <a:rPr lang="sv-SE" sz="2400" b="1" dirty="0">
                <a:solidFill>
                  <a:srgbClr val="C00000"/>
                </a:solidFill>
                <a:latin typeface="Arial" panose="020B0604020202020204" pitchFamily="34" charset="0"/>
                <a:cs typeface="Arial" panose="020B0604020202020204" pitchFamily="34" charset="0"/>
              </a:rPr>
              <a:t>http://matthewlombard.com </a:t>
            </a:r>
            <a:r>
              <a:rPr lang="sv-SE" sz="2400" dirty="0">
                <a:solidFill>
                  <a:srgbClr val="C00000"/>
                </a:solidFill>
                <a:latin typeface="Arial" panose="020B0604020202020204" pitchFamily="34" charset="0"/>
                <a:cs typeface="Arial" panose="020B0604020202020204" pitchFamily="34" charset="0"/>
              </a:rPr>
              <a:t/>
            </a:r>
            <a:br>
              <a:rPr lang="sv-SE" sz="2400" dirty="0">
                <a:solidFill>
                  <a:srgbClr val="C00000"/>
                </a:solidFill>
                <a:latin typeface="Arial" panose="020B0604020202020204" pitchFamily="34" charset="0"/>
                <a:cs typeface="Arial" panose="020B0604020202020204" pitchFamily="34" charset="0"/>
              </a:rPr>
            </a:br>
            <a:r>
              <a:rPr lang="sv-SE" sz="2400" b="1" dirty="0">
                <a:solidFill>
                  <a:srgbClr val="C00000"/>
                </a:solidFill>
                <a:latin typeface="Arial" panose="020B0604020202020204" pitchFamily="34" charset="0"/>
                <a:cs typeface="Arial" panose="020B0604020202020204" pitchFamily="34" charset="0"/>
              </a:rPr>
              <a:t>lombard@temple.edu </a:t>
            </a:r>
            <a:r>
              <a:rPr lang="sv-SE" sz="1800" dirty="0" smtClean="0">
                <a:solidFill>
                  <a:srgbClr val="C00000"/>
                </a:solidFill>
                <a:latin typeface="Arial" panose="020B0604020202020204" pitchFamily="34" charset="0"/>
                <a:cs typeface="Arial" panose="020B0604020202020204" pitchFamily="34" charset="0"/>
              </a:rPr>
              <a:t> </a:t>
            </a:r>
            <a:endParaRPr lang="sv-SE" sz="1800" dirty="0" smtClean="0">
              <a:latin typeface="Arial" panose="020B0604020202020204" pitchFamily="34" charset="0"/>
              <a:cs typeface="Arial" panose="020B0604020202020204" pitchFamily="34" charset="0"/>
            </a:endParaRPr>
          </a:p>
          <a:p>
            <a:endParaRPr lang="sv-SE" sz="18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International Society for Presence Research (ISPR)</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http://ispr.info </a:t>
            </a:r>
          </a:p>
          <a:p>
            <a:endParaRPr lang="en-US" dirty="0"/>
          </a:p>
        </p:txBody>
      </p:sp>
      <p:pic>
        <p:nvPicPr>
          <p:cNvPr id="2" name="Picture 1"/>
          <p:cNvPicPr>
            <a:picLocks noChangeAspect="1"/>
          </p:cNvPicPr>
          <p:nvPr/>
        </p:nvPicPr>
        <p:blipFill>
          <a:blip r:embed="rId2"/>
          <a:stretch>
            <a:fillRect/>
          </a:stretch>
        </p:blipFill>
        <p:spPr>
          <a:xfrm>
            <a:off x="1095051" y="3581483"/>
            <a:ext cx="6104258" cy="1101353"/>
          </a:xfrm>
          <a:prstGeom prst="rect">
            <a:avLst/>
          </a:prstGeom>
        </p:spPr>
      </p:pic>
    </p:spTree>
    <p:extLst>
      <p:ext uri="{BB962C8B-B14F-4D97-AF65-F5344CB8AC3E}">
        <p14:creationId xmlns:p14="http://schemas.microsoft.com/office/powerpoint/2010/main" val="2965217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o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741" y="1047356"/>
            <a:ext cx="3137848" cy="384999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p:cNvSpPr>
            <a:spLocks noGrp="1"/>
          </p:cNvSpPr>
          <p:nvPr>
            <p:ph type="title"/>
          </p:nvPr>
        </p:nvSpPr>
        <p:spPr>
          <a:xfrm>
            <a:off x="670859" y="318407"/>
            <a:ext cx="7269480" cy="576569"/>
          </a:xfrm>
        </p:spPr>
        <p:txBody>
          <a:bodyPr/>
          <a:lstStyle/>
          <a:p>
            <a:r>
              <a:rPr lang="en-US" sz="3200" b="1" dirty="0">
                <a:cs typeface="Arial" panose="020B0604020202020204" pitchFamily="34" charset="0"/>
              </a:rPr>
              <a:t>How media tech evolves</a:t>
            </a:r>
            <a:endParaRPr lang="en-US" dirty="0">
              <a:latin typeface="Arial Black" panose="020B0A04020102020204" pitchFamily="34" charset="0"/>
              <a:cs typeface="Arial" panose="020B0604020202020204" pitchFamily="34" charset="0"/>
            </a:endParaRPr>
          </a:p>
        </p:txBody>
      </p:sp>
      <p:pic>
        <p:nvPicPr>
          <p:cNvPr id="4098" name="Picture 2" descr="http://uh.ru/files/a/1/8921/images/microsoft-project-natal-motion-control-for-xbox-360.jpg"/>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3776914" y="1047357"/>
            <a:ext cx="4776230" cy="384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9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b="1" dirty="0" smtClean="0">
                <a:latin typeface="Arial" panose="020B0604020202020204" pitchFamily="34" charset="0"/>
                <a:cs typeface="Arial" panose="020B0604020202020204" pitchFamily="34" charset="0"/>
              </a:rPr>
              <a:t>Discussion questions</a:t>
            </a:r>
            <a:endParaRPr lang="en-US" sz="3200" b="1"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a:xfrm>
            <a:off x="675034" y="1182338"/>
            <a:ext cx="8079832" cy="3500498"/>
          </a:xfrm>
        </p:spPr>
        <p:txBody>
          <a:bodyPr/>
          <a:lstStyle/>
          <a:p>
            <a:pPr marL="457200" indent="-457200">
              <a:buFont typeface="+mj-lt"/>
              <a:buAutoNum type="arabicPeriod"/>
            </a:pPr>
            <a:r>
              <a:rPr lang="sv-SE" sz="2000" b="1" dirty="0" smtClean="0">
                <a:latin typeface="Arial" panose="020B0604020202020204" pitchFamily="34" charset="0"/>
                <a:cs typeface="Arial" panose="020B0604020202020204" pitchFamily="34" charset="0"/>
              </a:rPr>
              <a:t>What kinds of presence have you experienced? What were the details of a memorable presence experience you’ve had?</a:t>
            </a:r>
          </a:p>
          <a:p>
            <a:pPr marL="457200" indent="-457200">
              <a:buFont typeface="+mj-lt"/>
              <a:buAutoNum type="arabicPeriod"/>
            </a:pPr>
            <a:r>
              <a:rPr lang="en-US" sz="2000" b="1" dirty="0" smtClean="0">
                <a:latin typeface="Arial" panose="020B0604020202020204" pitchFamily="34" charset="0"/>
                <a:cs typeface="Arial" panose="020B0604020202020204" pitchFamily="34" charset="0"/>
              </a:rPr>
              <a:t>What characteristics of media experiences do you think help us understand the reality distinctions above (mediated-</a:t>
            </a:r>
            <a:r>
              <a:rPr lang="en-US" sz="2000" b="1" dirty="0" err="1" smtClean="0">
                <a:latin typeface="Arial" panose="020B0604020202020204" pitchFamily="34" charset="0"/>
                <a:cs typeface="Arial" panose="020B0604020202020204" pitchFamily="34" charset="0"/>
              </a:rPr>
              <a:t>nonmediated</a:t>
            </a:r>
            <a:r>
              <a:rPr lang="en-US" sz="2000" b="1" dirty="0" smtClean="0">
                <a:latin typeface="Arial" panose="020B0604020202020204" pitchFamily="34" charset="0"/>
                <a:cs typeface="Arial" panose="020B0604020202020204" pitchFamily="34" charset="0"/>
              </a:rPr>
              <a:t>, actual-not actual, live-recorded, plausible-implausible)?</a:t>
            </a:r>
          </a:p>
          <a:p>
            <a:pPr marL="457200" indent="-457200">
              <a:buFont typeface="+mj-lt"/>
              <a:buAutoNum type="arabicPeriod"/>
            </a:pPr>
            <a:r>
              <a:rPr lang="en-US" sz="2000" b="1" dirty="0" smtClean="0">
                <a:latin typeface="Arial" panose="020B0604020202020204" pitchFamily="34" charset="0"/>
                <a:cs typeface="Arial" panose="020B0604020202020204" pitchFamily="34" charset="0"/>
              </a:rPr>
              <a:t>Do you remember learning how to make the reality distinctions and/or have you noticed children learning them? </a:t>
            </a:r>
          </a:p>
          <a:p>
            <a:pPr marL="457200" indent="-457200">
              <a:buFont typeface="+mj-lt"/>
              <a:buAutoNum type="arabicPeriod"/>
            </a:pPr>
            <a:r>
              <a:rPr lang="en-US" sz="2000" b="1" dirty="0" smtClean="0">
                <a:latin typeface="Arial" panose="020B0604020202020204" pitchFamily="34" charset="0"/>
                <a:cs typeface="Arial" panose="020B0604020202020204" pitchFamily="34" charset="0"/>
              </a:rPr>
              <a:t>How do you think the evolution of media technologies over the next few decades will affect our, and children’s, ability to make the reality distinctions?</a:t>
            </a:r>
            <a:endParaRPr lang="en-US" dirty="0"/>
          </a:p>
        </p:txBody>
      </p:sp>
    </p:spTree>
    <p:extLst>
      <p:ext uri="{BB962C8B-B14F-4D97-AF65-F5344CB8AC3E}">
        <p14:creationId xmlns:p14="http://schemas.microsoft.com/office/powerpoint/2010/main" val="2944380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Speak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ssion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33887</TotalTime>
  <Words>1346</Words>
  <Application>Microsoft Office PowerPoint</Application>
  <PresentationFormat>On-screen Show (16:9)</PresentationFormat>
  <Paragraphs>237</Paragraphs>
  <Slides>90</Slides>
  <Notes>38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90</vt:i4>
      </vt:variant>
    </vt:vector>
  </HeadingPairs>
  <TitlesOfParts>
    <vt:vector size="95" baseType="lpstr">
      <vt:lpstr>Arial</vt:lpstr>
      <vt:lpstr>Arial Black</vt:lpstr>
      <vt:lpstr>Calibri</vt:lpstr>
      <vt:lpstr>Speaker Slide</vt:lpstr>
      <vt:lpstr>Session Title</vt:lpstr>
      <vt:lpstr>PowerPoint Presentation</vt:lpstr>
      <vt:lpstr>Overview</vt:lpstr>
      <vt:lpstr>Media then (1970s)</vt:lpstr>
      <vt:lpstr>Media now (2010s)</vt:lpstr>
      <vt:lpstr>Media now (2010s)</vt:lpstr>
      <vt:lpstr>How media tech evolves</vt:lpstr>
      <vt:lpstr>How media tech evolves</vt:lpstr>
      <vt:lpstr>How media tech evolves</vt:lpstr>
      <vt:lpstr>How media tech evolves</vt:lpstr>
      <vt:lpstr>How media tech evolves</vt:lpstr>
      <vt:lpstr>How media tech evolves</vt:lpstr>
      <vt:lpstr>How media tech evolves</vt:lpstr>
      <vt:lpstr>PowerPoint Presentation</vt:lpstr>
      <vt:lpstr>PowerPoint Presentation</vt:lpstr>
      <vt:lpstr>How media tech evolves</vt:lpstr>
      <vt:lpstr>How media tech evolves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Creating presence</vt:lpstr>
      <vt:lpstr>Creating presence</vt:lpstr>
      <vt:lpstr>Creating presence</vt:lpstr>
      <vt:lpstr>Creating presence</vt:lpstr>
      <vt:lpstr>Overview</vt:lpstr>
      <vt:lpstr>PowerPoint Presentation</vt:lpstr>
      <vt:lpstr>PowerPoint Presentation</vt:lpstr>
      <vt:lpstr>PowerPoint Presentation</vt:lpstr>
      <vt:lpstr>Our presence projects</vt:lpstr>
      <vt:lpstr>PowerPoint Presentation</vt:lpstr>
      <vt:lpstr>Overview</vt:lpstr>
      <vt:lpstr>Presence and children</vt:lpstr>
      <vt:lpstr>Presence and children</vt:lpstr>
      <vt:lpstr>Presence and children</vt:lpstr>
      <vt:lpstr>Presence and children</vt:lpstr>
      <vt:lpstr>PowerPoint Presentation</vt:lpstr>
      <vt:lpstr>PowerPoint Presentation</vt:lpstr>
      <vt:lpstr>Presence and children</vt:lpstr>
      <vt:lpstr>Presence and children</vt:lpstr>
      <vt:lpstr>Presence and children</vt:lpstr>
      <vt:lpstr>Presence and children</vt:lpstr>
      <vt:lpstr>Presence and children</vt:lpstr>
      <vt:lpstr>More information</vt:lpstr>
      <vt:lpstr>Discussion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the title of the Session here</dc:title>
  <dc:creator>John Holton</dc:creator>
  <cp:lastModifiedBy>Matthew Lombard</cp:lastModifiedBy>
  <cp:revision>200</cp:revision>
  <dcterms:created xsi:type="dcterms:W3CDTF">2015-07-27T12:07:37Z</dcterms:created>
  <dcterms:modified xsi:type="dcterms:W3CDTF">2018-02-22T23:14:04Z</dcterms:modified>
</cp:coreProperties>
</file>